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1" r:id="rId3"/>
    <p:sldId id="258" r:id="rId4"/>
    <p:sldId id="259" r:id="rId5"/>
    <p:sldId id="260" r:id="rId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8B7"/>
    <a:srgbClr val="486598"/>
    <a:srgbClr val="0C505D"/>
    <a:srgbClr val="5A6936"/>
    <a:srgbClr val="6E725F"/>
    <a:srgbClr val="CE3330"/>
    <a:srgbClr val="4B4190"/>
    <a:srgbClr val="90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0"/>
    <p:restoredTop sz="94641"/>
  </p:normalViewPr>
  <p:slideViewPr>
    <p:cSldViewPr snapToGrid="0" snapToObjects="1">
      <p:cViewPr varScale="1">
        <p:scale>
          <a:sx n="63" d="100"/>
          <a:sy n="63" d="100"/>
        </p:scale>
        <p:origin x="11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B4C32-66F7-2147-B7A9-C2DB63C88967}" type="datetimeFigureOut">
              <a:rPr lang="en-US" smtClean="0"/>
              <a:t>2/3/2020</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4ECE6-9138-9244-9A25-A51803160A17}" type="slidenum">
              <a:rPr lang="en-US" smtClean="0"/>
              <a:t>‹#›</a:t>
            </a:fld>
            <a:endParaRPr lang="en-US"/>
          </a:p>
        </p:txBody>
      </p:sp>
    </p:spTree>
    <p:extLst>
      <p:ext uri="{BB962C8B-B14F-4D97-AF65-F5344CB8AC3E}">
        <p14:creationId xmlns:p14="http://schemas.microsoft.com/office/powerpoint/2010/main" val="2860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add a picture, select the box you wish to use, go to Format,</a:t>
            </a:r>
            <a:r>
              <a:rPr lang="en-GB" baseline="0" dirty="0"/>
              <a:t> Shape Fill, and select picture or texture fill, or g</a:t>
            </a:r>
            <a:r>
              <a:rPr lang="en-GB" dirty="0"/>
              <a:t>o to the insert tab, select Pictures, and choose the picture</a:t>
            </a:r>
            <a:r>
              <a:rPr lang="en-GB" baseline="0" dirty="0"/>
              <a:t> you wish to add.</a:t>
            </a:r>
          </a:p>
        </p:txBody>
      </p:sp>
      <p:sp>
        <p:nvSpPr>
          <p:cNvPr id="4" name="Slide Number Placeholder 3"/>
          <p:cNvSpPr>
            <a:spLocks noGrp="1"/>
          </p:cNvSpPr>
          <p:nvPr>
            <p:ph type="sldNum" sz="quarter" idx="10"/>
          </p:nvPr>
        </p:nvSpPr>
        <p:spPr/>
        <p:txBody>
          <a:bodyPr/>
          <a:lstStyle/>
          <a:p>
            <a:fld id="{0ED4ECE6-9138-9244-9A25-A51803160A17}" type="slidenum">
              <a:rPr lang="en-US" smtClean="0"/>
              <a:t>5</a:t>
            </a:fld>
            <a:endParaRPr lang="en-US"/>
          </a:p>
        </p:txBody>
      </p:sp>
    </p:spTree>
    <p:extLst>
      <p:ext uri="{BB962C8B-B14F-4D97-AF65-F5344CB8AC3E}">
        <p14:creationId xmlns:p14="http://schemas.microsoft.com/office/powerpoint/2010/main" val="96089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56D93-9389-E84C-BE1B-BD83350BF06C}"/>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C1E4E-573E-A341-8F23-226A580D0228}"/>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05B91-EABB-0140-98FB-931AC2898724}"/>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ECAE0-0139-424C-B159-1BF02B24B572}"/>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1234440"/>
            <a:ext cx="3124200" cy="4570482"/>
          </a:xfrm>
          <a:prstGeom prst="rect">
            <a:avLst/>
          </a:prstGeom>
          <a:noFill/>
        </p:spPr>
        <p:txBody>
          <a:bodyPr wrap="square" rtlCol="0">
            <a:spAutoFit/>
          </a:bodyPr>
          <a:lstStyle/>
          <a:p>
            <a:r>
              <a:rPr lang="en-GB" sz="1400" b="1" u="sng" dirty="0" err="1" smtClean="0">
                <a:latin typeface="XCCW Joined 10a" panose="03050602040000000000" pitchFamily="66" charset="0"/>
              </a:rPr>
              <a:t>Hola</a:t>
            </a:r>
            <a:r>
              <a:rPr lang="en-GB" sz="1400" b="1" u="sng" dirty="0" smtClean="0">
                <a:latin typeface="XCCW Joined 10a" panose="03050602040000000000" pitchFamily="66" charset="0"/>
              </a:rPr>
              <a:t> Mexico!</a:t>
            </a:r>
          </a:p>
          <a:p>
            <a:r>
              <a:rPr lang="en-GB" sz="1100" dirty="0" smtClean="0">
                <a:latin typeface="XCCW Joined 10a" panose="03050602040000000000" pitchFamily="66" charset="0"/>
              </a:rPr>
              <a:t>Mexico is located in the south of the continent of North America. Mexico City is the capital of Mexico. It is home to nearly 9 million people, with a vibrant, diverse population and a rich cultural heritage. It has a diverse landscape that includes mountains, rainforests and deserts. This means that its climate is also very varied and there are a wide range of plants and animals. </a:t>
            </a:r>
          </a:p>
          <a:p>
            <a:endParaRPr lang="en-GB" sz="1200" b="1" u="sng" dirty="0">
              <a:latin typeface="XCCW Joined 10a" panose="03050602040000000000" pitchFamily="66" charset="0"/>
            </a:endParaRPr>
          </a:p>
          <a:p>
            <a:endParaRPr lang="en-GB" sz="1200" b="1" u="sng" dirty="0" smtClean="0">
              <a:latin typeface="XCCW Joined 10a" panose="03050602040000000000" pitchFamily="66" charset="0"/>
            </a:endParaRPr>
          </a:p>
          <a:p>
            <a:endParaRPr lang="en-GB" sz="1200" b="1" u="sng" dirty="0">
              <a:latin typeface="XCCW Joined 10a" panose="03050602040000000000" pitchFamily="66" charset="0"/>
            </a:endParaRPr>
          </a:p>
          <a:p>
            <a:endParaRPr lang="en-GB" sz="1200" b="1" u="sng" dirty="0" smtClean="0">
              <a:latin typeface="XCCW Joined 10a" panose="03050602040000000000" pitchFamily="66" charset="0"/>
            </a:endParaRPr>
          </a:p>
          <a:p>
            <a:endParaRPr lang="en-GB" sz="1200" b="1" u="sng" dirty="0">
              <a:latin typeface="XCCW Joined 10a" panose="03050602040000000000" pitchFamily="66" charset="0"/>
            </a:endParaRPr>
          </a:p>
          <a:p>
            <a:endParaRPr lang="en-GB" sz="1200" b="1" u="sng" dirty="0" smtClean="0">
              <a:latin typeface="XCCW Joined 10a" panose="03050602040000000000" pitchFamily="66" charset="0"/>
            </a:endParaRPr>
          </a:p>
          <a:p>
            <a:endParaRPr lang="en-GB" sz="1200" b="1" u="sng" dirty="0">
              <a:latin typeface="XCCW Joined 10a" panose="03050602040000000000" pitchFamily="66" charset="0"/>
            </a:endParaRPr>
          </a:p>
          <a:p>
            <a:endParaRPr lang="en-GB" sz="1200" b="1" u="sng" dirty="0" smtClean="0">
              <a:latin typeface="XCCW Joined 10a" panose="03050602040000000000" pitchFamily="66" charset="0"/>
            </a:endParaRPr>
          </a:p>
          <a:p>
            <a:endParaRPr lang="en-GB" sz="1200" b="1" u="sng" dirty="0">
              <a:latin typeface="XCCW Joined 10a" panose="03050602040000000000" pitchFamily="66" charset="0"/>
            </a:endParaRPr>
          </a:p>
          <a:p>
            <a:r>
              <a:rPr lang="en-GB" sz="1200" b="1" u="sng" dirty="0" smtClean="0">
                <a:latin typeface="XCCW Joined 10a" panose="03050602040000000000" pitchFamily="66" charset="0"/>
              </a:rPr>
              <a:t> </a:t>
            </a:r>
          </a:p>
          <a:p>
            <a:endParaRPr lang="en-GB" sz="1400" dirty="0">
              <a:latin typeface="XCCW Joined 10a" panose="03050602040000000000" pitchFamily="66" charset="0"/>
            </a:endParaRPr>
          </a:p>
        </p:txBody>
      </p:sp>
      <p:pic>
        <p:nvPicPr>
          <p:cNvPr id="1026" name="Picture 2" descr="Image result for mexico world ma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824577"/>
            <a:ext cx="2636520" cy="1406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7280" y="5384074"/>
            <a:ext cx="3124200" cy="1277273"/>
          </a:xfrm>
          <a:prstGeom prst="rect">
            <a:avLst/>
          </a:prstGeom>
          <a:noFill/>
        </p:spPr>
        <p:txBody>
          <a:bodyPr wrap="square" rtlCol="0">
            <a:spAutoFit/>
          </a:bodyPr>
          <a:lstStyle/>
          <a:p>
            <a:r>
              <a:rPr lang="en-GB" sz="1100" b="1" u="sng" dirty="0" smtClean="0">
                <a:latin typeface="XCCW Joined 10a" panose="03050602040000000000" pitchFamily="66" charset="0"/>
              </a:rPr>
              <a:t>Music </a:t>
            </a:r>
          </a:p>
          <a:p>
            <a:r>
              <a:rPr lang="en-GB" sz="1100" dirty="0" smtClean="0">
                <a:latin typeface="XCCW Joined 10a" panose="03050602040000000000" pitchFamily="66" charset="0"/>
              </a:rPr>
              <a:t>Music and dance are essential to the culture of Mexico. One type of well known type of mariachi, which is performed by a group of musicians playing violins, trumpets, and guitars. </a:t>
            </a:r>
            <a:endParaRPr lang="en-GB" sz="1100" dirty="0">
              <a:latin typeface="XCCW Joined 10a" panose="03050602040000000000" pitchFamily="66" charset="0"/>
            </a:endParaRPr>
          </a:p>
        </p:txBody>
      </p:sp>
      <p:sp>
        <p:nvSpPr>
          <p:cNvPr id="4" name="TextBox 3"/>
          <p:cNvSpPr txBox="1"/>
          <p:nvPr/>
        </p:nvSpPr>
        <p:spPr>
          <a:xfrm>
            <a:off x="4572000" y="1210895"/>
            <a:ext cx="4846320" cy="2123658"/>
          </a:xfrm>
          <a:prstGeom prst="rect">
            <a:avLst/>
          </a:prstGeom>
          <a:noFill/>
        </p:spPr>
        <p:txBody>
          <a:bodyPr wrap="square" rtlCol="0">
            <a:spAutoFit/>
          </a:bodyPr>
          <a:lstStyle/>
          <a:p>
            <a:r>
              <a:rPr lang="en-GB" sz="1100" b="1" u="sng" dirty="0" smtClean="0">
                <a:latin typeface="XCCW Joined 10a" panose="03050602040000000000" pitchFamily="66" charset="0"/>
              </a:rPr>
              <a:t>Festivals and celebrations </a:t>
            </a:r>
          </a:p>
          <a:p>
            <a:r>
              <a:rPr lang="en-GB" sz="1100" dirty="0" err="1" smtClean="0">
                <a:latin typeface="XCCW Joined 10a" panose="03050602040000000000" pitchFamily="66" charset="0"/>
              </a:rPr>
              <a:t>Dia</a:t>
            </a:r>
            <a:r>
              <a:rPr lang="en-GB" sz="1100" dirty="0" smtClean="0">
                <a:latin typeface="XCCW Joined 10a" panose="03050602040000000000" pitchFamily="66" charset="0"/>
              </a:rPr>
              <a:t> de </a:t>
            </a:r>
            <a:r>
              <a:rPr lang="en-GB" sz="1100" dirty="0" err="1" smtClean="0">
                <a:latin typeface="XCCW Joined 10a" panose="03050602040000000000" pitchFamily="66" charset="0"/>
              </a:rPr>
              <a:t>los</a:t>
            </a:r>
            <a:r>
              <a:rPr lang="en-GB" sz="1100" dirty="0" smtClean="0">
                <a:latin typeface="XCCW Joined 10a" panose="03050602040000000000" pitchFamily="66" charset="0"/>
              </a:rPr>
              <a:t> </a:t>
            </a:r>
            <a:r>
              <a:rPr lang="en-GB" sz="1100" dirty="0" err="1" smtClean="0">
                <a:latin typeface="XCCW Joined 10a" panose="03050602040000000000" pitchFamily="66" charset="0"/>
              </a:rPr>
              <a:t>Muertos</a:t>
            </a:r>
            <a:r>
              <a:rPr lang="en-GB" sz="1100" dirty="0">
                <a:latin typeface="XCCW Joined 10a" panose="03050602040000000000" pitchFamily="66" charset="0"/>
              </a:rPr>
              <a:t> </a:t>
            </a:r>
            <a:r>
              <a:rPr lang="en-GB" sz="1100" dirty="0" smtClean="0">
                <a:latin typeface="XCCW Joined 10a" panose="03050602040000000000" pitchFamily="66" charset="0"/>
              </a:rPr>
              <a:t>(Day of the Dead)</a:t>
            </a:r>
          </a:p>
          <a:p>
            <a:r>
              <a:rPr lang="en-GB" sz="1100" dirty="0" smtClean="0">
                <a:latin typeface="XCCW Joined 10a" panose="03050602040000000000" pitchFamily="66" charset="0"/>
              </a:rPr>
              <a:t>This festival takes place during the first two days of November. The 1</a:t>
            </a:r>
            <a:r>
              <a:rPr lang="en-GB" sz="1100" baseline="30000" dirty="0" smtClean="0">
                <a:latin typeface="XCCW Joined 10a" panose="03050602040000000000" pitchFamily="66" charset="0"/>
              </a:rPr>
              <a:t>st</a:t>
            </a:r>
            <a:r>
              <a:rPr lang="en-GB" sz="1100" dirty="0" smtClean="0">
                <a:latin typeface="XCCW Joined 10a" panose="03050602040000000000" pitchFamily="66" charset="0"/>
              </a:rPr>
              <a:t> November is the Little Day of the Dead to remember children and babies who have died. The 2</a:t>
            </a:r>
            <a:r>
              <a:rPr lang="en-GB" sz="1100" baseline="30000" dirty="0" smtClean="0">
                <a:latin typeface="XCCW Joined 10a" panose="03050602040000000000" pitchFamily="66" charset="0"/>
              </a:rPr>
              <a:t>nd</a:t>
            </a:r>
            <a:r>
              <a:rPr lang="en-GB" sz="1100" dirty="0" smtClean="0">
                <a:latin typeface="XCCW Joined 10a" panose="03050602040000000000" pitchFamily="66" charset="0"/>
              </a:rPr>
              <a:t> November is to remember and respect adults who have died. It is a positive celebration to remember loved ones who have died. Families set up bright decorated altars (</a:t>
            </a:r>
            <a:r>
              <a:rPr lang="en-GB" sz="1100" dirty="0" err="1" smtClean="0">
                <a:latin typeface="XCCW Joined 10a" panose="03050602040000000000" pitchFamily="66" charset="0"/>
              </a:rPr>
              <a:t>ofrendas</a:t>
            </a:r>
            <a:r>
              <a:rPr lang="en-GB" sz="1100" dirty="0" smtClean="0">
                <a:latin typeface="XCCW Joined 10a" panose="03050602040000000000" pitchFamily="66" charset="0"/>
              </a:rPr>
              <a:t>) with photographs of the deceased. Relatives place their loved ones’ favourite foods on the altars and skeleton costumes and skull decorations are popular. </a:t>
            </a:r>
            <a:endParaRPr lang="en-GB" sz="1100" dirty="0">
              <a:latin typeface="XCCW Joined 10a" panose="03050602040000000000" pitchFamily="66" charset="0"/>
            </a:endParaRPr>
          </a:p>
        </p:txBody>
      </p:sp>
      <p:pic>
        <p:nvPicPr>
          <p:cNvPr id="1028" name="Picture 4" descr="Image result for day of the dead skull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480" y="3276600"/>
            <a:ext cx="2209164" cy="1300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ay of the dead alta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61" y="3278490"/>
            <a:ext cx="1950719" cy="1299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28160" y="4540397"/>
            <a:ext cx="5364480" cy="2123658"/>
          </a:xfrm>
          <a:prstGeom prst="rect">
            <a:avLst/>
          </a:prstGeom>
          <a:noFill/>
        </p:spPr>
        <p:txBody>
          <a:bodyPr wrap="square" rtlCol="0">
            <a:spAutoFit/>
          </a:bodyPr>
          <a:lstStyle/>
          <a:p>
            <a:r>
              <a:rPr lang="en-GB" sz="1100" b="1" u="sng" dirty="0" err="1" smtClean="0">
                <a:latin typeface="XCCW Joined 10a" panose="03050602040000000000" pitchFamily="66" charset="0"/>
              </a:rPr>
              <a:t>Chihuahuan</a:t>
            </a:r>
            <a:r>
              <a:rPr lang="en-GB" sz="1100" b="1" u="sng" dirty="0" smtClean="0">
                <a:latin typeface="XCCW Joined 10a" panose="03050602040000000000" pitchFamily="66" charset="0"/>
              </a:rPr>
              <a:t> Desert </a:t>
            </a:r>
          </a:p>
          <a:p>
            <a:r>
              <a:rPr lang="en-GB" sz="1100" dirty="0" smtClean="0">
                <a:latin typeface="XCCW Joined 10a" panose="03050602040000000000" pitchFamily="66" charset="0"/>
              </a:rPr>
              <a:t>The </a:t>
            </a:r>
            <a:r>
              <a:rPr lang="en-GB" sz="1100" dirty="0" err="1" smtClean="0">
                <a:latin typeface="XCCW Joined 10a" panose="03050602040000000000" pitchFamily="66" charset="0"/>
              </a:rPr>
              <a:t>Chihuahuan</a:t>
            </a:r>
            <a:r>
              <a:rPr lang="en-GB" sz="1100" dirty="0" smtClean="0">
                <a:latin typeface="XCCW Joined 10a" panose="03050602040000000000" pitchFamily="66" charset="0"/>
              </a:rPr>
              <a:t> desert is one of the largest in North America. It covers part of Texas, New Mexico, Arizona and Mexico. Winters are cool and summers are extremely hot. There is very little rainfall but the Rio Grande River runs through the desert and provides water for the animals, plants and people who live there. The </a:t>
            </a:r>
            <a:r>
              <a:rPr lang="en-GB" sz="1100" dirty="0" err="1" smtClean="0">
                <a:latin typeface="XCCW Joined 10a" panose="03050602040000000000" pitchFamily="66" charset="0"/>
              </a:rPr>
              <a:t>Chihuahuan</a:t>
            </a:r>
            <a:r>
              <a:rPr lang="en-GB" sz="1100" dirty="0" smtClean="0">
                <a:latin typeface="XCCW Joined 10a" panose="03050602040000000000" pitchFamily="66" charset="0"/>
              </a:rPr>
              <a:t> desert is said to have more species of cacti than any other desert. Shrubs and Cacti, such as </a:t>
            </a:r>
            <a:r>
              <a:rPr lang="en-GB" sz="1100" dirty="0" err="1" smtClean="0">
                <a:latin typeface="XCCW Joined 10a" panose="03050602040000000000" pitchFamily="66" charset="0"/>
              </a:rPr>
              <a:t>Morman</a:t>
            </a:r>
            <a:r>
              <a:rPr lang="en-GB" sz="1100" dirty="0" smtClean="0">
                <a:latin typeface="XCCW Joined 10a" panose="03050602040000000000" pitchFamily="66" charset="0"/>
              </a:rPr>
              <a:t> tea, and prickly pear, are found in the desert. There are many different animals such as the pronghorn antelope and kit fox that thrive in the desert. </a:t>
            </a:r>
            <a:endParaRPr lang="en-GB" sz="1100" dirty="0">
              <a:latin typeface="XCCW Joined 10a" panose="03050602040000000000" pitchFamily="66" charset="0"/>
            </a:endParaRPr>
          </a:p>
        </p:txBody>
      </p:sp>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27760"/>
            <a:ext cx="3261360" cy="5524589"/>
          </a:xfrm>
          <a:prstGeom prst="rect">
            <a:avLst/>
          </a:prstGeom>
          <a:noFill/>
        </p:spPr>
        <p:txBody>
          <a:bodyPr wrap="square" rtlCol="0">
            <a:spAutoFit/>
          </a:bodyPr>
          <a:lstStyle/>
          <a:p>
            <a:r>
              <a:rPr lang="en-GB" sz="1200" b="1" u="sng" dirty="0" smtClean="0">
                <a:latin typeface="XCCW Joined 10a" panose="03050602040000000000" pitchFamily="66" charset="0"/>
              </a:rPr>
              <a:t>Maya- </a:t>
            </a:r>
            <a:endParaRPr lang="en-GB" sz="1200" b="1" u="sng" dirty="0">
              <a:latin typeface="XCCW Joined 10a" panose="03050602040000000000" pitchFamily="66" charset="0"/>
            </a:endParaRPr>
          </a:p>
          <a:p>
            <a:r>
              <a:rPr lang="en-GB" sz="1100" dirty="0" smtClean="0">
                <a:latin typeface="XCCW Joined 10a" panose="03050602040000000000" pitchFamily="66" charset="0"/>
              </a:rPr>
              <a:t>The Maya were a group of indigenous people who lived in Mexico and other parts of Central America over 3000 years ago. The Maya were experts in farming, pottery, writing and Maths. Around 900 AD, the Maya civilisation began to decline, and the people moved into small villages, rather than staying in the great cities they had built. </a:t>
            </a:r>
          </a:p>
          <a:p>
            <a:r>
              <a:rPr lang="en-GB" sz="1100" b="1" u="sng" dirty="0" smtClean="0">
                <a:latin typeface="XCCW Joined 10a" panose="03050602040000000000" pitchFamily="66" charset="0"/>
              </a:rPr>
              <a:t>Maya Calendar  </a:t>
            </a:r>
          </a:p>
          <a:p>
            <a:r>
              <a:rPr lang="en-GB" sz="1100" dirty="0" smtClean="0">
                <a:latin typeface="XCCW Joined 10a" panose="03050602040000000000" pitchFamily="66" charset="0"/>
              </a:rPr>
              <a:t>The Maya created a calendar that was based on their understanding of Maths and astronomy. It was highly complex and used three different calendars to record the days, months and years. </a:t>
            </a:r>
          </a:p>
          <a:p>
            <a:r>
              <a:rPr lang="en-GB" sz="1100" b="1" u="sng" dirty="0" smtClean="0">
                <a:latin typeface="XCCW Joined 10a" panose="03050602040000000000" pitchFamily="66" charset="0"/>
              </a:rPr>
              <a:t>Maya ball game </a:t>
            </a:r>
          </a:p>
          <a:p>
            <a:r>
              <a:rPr lang="en-GB" sz="1100" dirty="0" smtClean="0">
                <a:latin typeface="XCCW Joined 10a" panose="03050602040000000000" pitchFamily="66" charset="0"/>
              </a:rPr>
              <a:t>The Maya played a ball game called </a:t>
            </a:r>
            <a:r>
              <a:rPr lang="en-GB" sz="1100" dirty="0" err="1" smtClean="0">
                <a:latin typeface="XCCW Joined 10a" panose="03050602040000000000" pitchFamily="66" charset="0"/>
              </a:rPr>
              <a:t>ulama</a:t>
            </a:r>
            <a:r>
              <a:rPr lang="en-GB" sz="1100" dirty="0" smtClean="0">
                <a:latin typeface="XCCW Joined 10a" panose="03050602040000000000" pitchFamily="66" charset="0"/>
              </a:rPr>
              <a:t> on a large, rubber ball through a stone ring using their knees, elbows and hips. The leaders of the losing team was killed after the game. </a:t>
            </a:r>
          </a:p>
          <a:p>
            <a:r>
              <a:rPr lang="en-GB" sz="1100" b="1" u="sng" dirty="0" smtClean="0">
                <a:latin typeface="XCCW Joined 10a" panose="03050602040000000000" pitchFamily="66" charset="0"/>
              </a:rPr>
              <a:t>El Castillo </a:t>
            </a:r>
          </a:p>
          <a:p>
            <a:r>
              <a:rPr lang="en-GB" sz="1100" dirty="0" smtClean="0">
                <a:latin typeface="XCCW Joined 10a" panose="03050602040000000000" pitchFamily="66" charset="0"/>
              </a:rPr>
              <a:t>El Castillo is a Maya temple in </a:t>
            </a:r>
            <a:r>
              <a:rPr lang="en-GB" sz="1100" dirty="0" err="1" smtClean="0">
                <a:latin typeface="XCCW Joined 10a" panose="03050602040000000000" pitchFamily="66" charset="0"/>
              </a:rPr>
              <a:t>Chichen</a:t>
            </a:r>
            <a:r>
              <a:rPr lang="en-GB" sz="1100" dirty="0" smtClean="0">
                <a:latin typeface="XCCW Joined 10a" panose="03050602040000000000" pitchFamily="66" charset="0"/>
              </a:rPr>
              <a:t> Itza. During the spring and autumn equinox, the Sun casts a shadow that slithers down the steps of the temple like a snake.</a:t>
            </a:r>
            <a:endParaRPr lang="en-GB" sz="1100" dirty="0">
              <a:latin typeface="XCCW Joined 10a" panose="03050602040000000000" pitchFamily="66" charset="0"/>
            </a:endParaRPr>
          </a:p>
        </p:txBody>
      </p:sp>
      <p:sp>
        <p:nvSpPr>
          <p:cNvPr id="3" name="TextBox 2"/>
          <p:cNvSpPr txBox="1"/>
          <p:nvPr/>
        </p:nvSpPr>
        <p:spPr>
          <a:xfrm>
            <a:off x="4328160" y="1280160"/>
            <a:ext cx="2621280" cy="2970044"/>
          </a:xfrm>
          <a:prstGeom prst="rect">
            <a:avLst/>
          </a:prstGeom>
          <a:noFill/>
        </p:spPr>
        <p:txBody>
          <a:bodyPr wrap="square" rtlCol="0">
            <a:spAutoFit/>
          </a:bodyPr>
          <a:lstStyle/>
          <a:p>
            <a:r>
              <a:rPr lang="en-GB" sz="1100" b="1" u="sng" dirty="0" smtClean="0">
                <a:latin typeface="XCCW Joined 10a" panose="03050602040000000000" pitchFamily="66" charset="0"/>
              </a:rPr>
              <a:t>Food</a:t>
            </a:r>
          </a:p>
          <a:p>
            <a:r>
              <a:rPr lang="en-GB" sz="1100" dirty="0" smtClean="0">
                <a:latin typeface="XCCW Joined 10a" panose="03050602040000000000" pitchFamily="66" charset="0"/>
              </a:rPr>
              <a:t>Food plays an important part in Mexican culture. Many Mexican foods can be traced back thousands of years to the Aztecs of Maya and some contain flavours from other countries, including Spain. Traditional Mexican foods include chocolate, corn tortillas, avocados and beans. Popular Mexican dishes may contain a mixture of these ingredients, such as enchiladas, guacamole, or </a:t>
            </a:r>
            <a:r>
              <a:rPr lang="en-GB" sz="1100" dirty="0" err="1" smtClean="0">
                <a:latin typeface="XCCW Joined 10a" panose="03050602040000000000" pitchFamily="66" charset="0"/>
              </a:rPr>
              <a:t>churros</a:t>
            </a:r>
            <a:r>
              <a:rPr lang="en-GB" sz="1100" dirty="0" smtClean="0">
                <a:latin typeface="XCCW Joined 10a" panose="03050602040000000000" pitchFamily="66" charset="0"/>
              </a:rPr>
              <a:t> with chocolate. </a:t>
            </a:r>
            <a:endParaRPr lang="en-GB" sz="1100" dirty="0">
              <a:latin typeface="XCCW Joined 10a" panose="03050602040000000000" pitchFamily="66" charset="0"/>
            </a:endParaRPr>
          </a:p>
        </p:txBody>
      </p:sp>
      <p:sp>
        <p:nvSpPr>
          <p:cNvPr id="4" name="TextBox 3"/>
          <p:cNvSpPr txBox="1"/>
          <p:nvPr/>
        </p:nvSpPr>
        <p:spPr>
          <a:xfrm>
            <a:off x="6949440" y="1280160"/>
            <a:ext cx="2621280" cy="5001369"/>
          </a:xfrm>
          <a:prstGeom prst="rect">
            <a:avLst/>
          </a:prstGeom>
          <a:noFill/>
        </p:spPr>
        <p:txBody>
          <a:bodyPr wrap="square" rtlCol="0">
            <a:spAutoFit/>
          </a:bodyPr>
          <a:lstStyle/>
          <a:p>
            <a:r>
              <a:rPr lang="en-GB" sz="1100" b="1" u="sng" dirty="0" smtClean="0">
                <a:latin typeface="XCCW Joined 10a" panose="03050602040000000000" pitchFamily="66" charset="0"/>
              </a:rPr>
              <a:t>Glossary-</a:t>
            </a:r>
          </a:p>
          <a:p>
            <a:r>
              <a:rPr lang="en-GB" sz="1100" b="1" u="sng" dirty="0" smtClean="0">
                <a:latin typeface="XCCW Joined 10a" panose="03050602040000000000" pitchFamily="66" charset="0"/>
              </a:rPr>
              <a:t>Civilisation-</a:t>
            </a:r>
            <a:r>
              <a:rPr lang="en-GB" sz="1100" dirty="0" smtClean="0">
                <a:latin typeface="XCCW Joined 10a" panose="03050602040000000000" pitchFamily="66" charset="0"/>
              </a:rPr>
              <a:t> a well organised and developed society.</a:t>
            </a:r>
          </a:p>
          <a:p>
            <a:r>
              <a:rPr lang="en-GB" sz="1100" b="1" u="sng" dirty="0" smtClean="0">
                <a:latin typeface="XCCW Joined 10a" panose="03050602040000000000" pitchFamily="66" charset="0"/>
              </a:rPr>
              <a:t>Climate-</a:t>
            </a:r>
            <a:r>
              <a:rPr lang="en-GB" sz="1100" dirty="0" smtClean="0">
                <a:latin typeface="XCCW Joined 10a" panose="03050602040000000000" pitchFamily="66" charset="0"/>
              </a:rPr>
              <a:t> the weather in a particular place over a period of time. </a:t>
            </a:r>
          </a:p>
          <a:p>
            <a:r>
              <a:rPr lang="en-GB" sz="1100" b="1" u="sng" dirty="0" smtClean="0">
                <a:latin typeface="XCCW Joined 10a" panose="03050602040000000000" pitchFamily="66" charset="0"/>
              </a:rPr>
              <a:t>Culture-</a:t>
            </a:r>
            <a:r>
              <a:rPr lang="en-GB" sz="1100" dirty="0" smtClean="0">
                <a:latin typeface="XCCW Joined 10a" panose="03050602040000000000" pitchFamily="66" charset="0"/>
              </a:rPr>
              <a:t> The lifestyle of a group of people or a society. </a:t>
            </a:r>
          </a:p>
          <a:p>
            <a:r>
              <a:rPr lang="en-GB" sz="1100" b="1" u="sng" dirty="0" smtClean="0">
                <a:latin typeface="XCCW Joined 10a" panose="03050602040000000000" pitchFamily="66" charset="0"/>
              </a:rPr>
              <a:t>Diverse-</a:t>
            </a:r>
            <a:r>
              <a:rPr lang="en-GB" sz="1100" dirty="0" smtClean="0">
                <a:latin typeface="XCCW Joined 10a" panose="03050602040000000000" pitchFamily="66" charset="0"/>
              </a:rPr>
              <a:t> Very varied or different. </a:t>
            </a:r>
          </a:p>
          <a:p>
            <a:r>
              <a:rPr lang="en-GB" sz="1100" b="1" u="sng" dirty="0" smtClean="0">
                <a:latin typeface="XCCW Joined 10a" panose="03050602040000000000" pitchFamily="66" charset="0"/>
              </a:rPr>
              <a:t>Festival-</a:t>
            </a:r>
            <a:r>
              <a:rPr lang="en-GB" sz="1100" dirty="0" smtClean="0">
                <a:latin typeface="XCCW Joined 10a" panose="03050602040000000000" pitchFamily="66" charset="0"/>
              </a:rPr>
              <a:t> a celebration or special event held to mark a particular occasion. </a:t>
            </a:r>
          </a:p>
          <a:p>
            <a:r>
              <a:rPr lang="en-GB" sz="1100" b="1" u="sng" dirty="0" smtClean="0">
                <a:latin typeface="XCCW Joined 10a" panose="03050602040000000000" pitchFamily="66" charset="0"/>
              </a:rPr>
              <a:t>Heritage-</a:t>
            </a:r>
            <a:r>
              <a:rPr lang="en-GB" sz="1100" dirty="0" smtClean="0">
                <a:latin typeface="XCCW Joined 10a" panose="03050602040000000000" pitchFamily="66" charset="0"/>
              </a:rPr>
              <a:t> Traditions, languages or buildings from the past that are important to a particular society. </a:t>
            </a:r>
          </a:p>
          <a:p>
            <a:r>
              <a:rPr lang="en-GB" sz="1100" b="1" u="sng" dirty="0" smtClean="0">
                <a:latin typeface="XCCW Joined 10a" panose="03050602040000000000" pitchFamily="66" charset="0"/>
              </a:rPr>
              <a:t>Indigenous-</a:t>
            </a:r>
            <a:r>
              <a:rPr lang="en-GB" sz="1100" dirty="0" smtClean="0">
                <a:latin typeface="XCCW Joined 10a" panose="03050602040000000000" pitchFamily="66" charset="0"/>
              </a:rPr>
              <a:t> People, plants or animals that originated in a place. </a:t>
            </a:r>
          </a:p>
          <a:p>
            <a:r>
              <a:rPr lang="en-GB" sz="1100" b="1" u="sng" dirty="0" smtClean="0">
                <a:latin typeface="XCCW Joined 10a" panose="03050602040000000000" pitchFamily="66" charset="0"/>
              </a:rPr>
              <a:t>Region-</a:t>
            </a:r>
            <a:r>
              <a:rPr lang="en-GB" sz="1100" dirty="0" smtClean="0">
                <a:latin typeface="XCCW Joined 10a" panose="03050602040000000000" pitchFamily="66" charset="0"/>
              </a:rPr>
              <a:t> a geographical area with its own unique features or characteristics. </a:t>
            </a:r>
          </a:p>
          <a:p>
            <a:r>
              <a:rPr lang="en-GB" sz="1100" b="1" u="sng" dirty="0" smtClean="0">
                <a:latin typeface="XCCW Joined 10a" panose="03050602040000000000" pitchFamily="66" charset="0"/>
              </a:rPr>
              <a:t>Tradition-</a:t>
            </a:r>
            <a:r>
              <a:rPr lang="en-GB" sz="1100" dirty="0" smtClean="0">
                <a:latin typeface="XCCW Joined 10a" panose="03050602040000000000" pitchFamily="66" charset="0"/>
              </a:rPr>
              <a:t> an activity, custom or belief that people have continued to follow for a long time. </a:t>
            </a:r>
            <a:endParaRPr lang="en-GB" sz="1100" dirty="0">
              <a:latin typeface="XCCW Joined 10a" panose="03050602040000000000" pitchFamily="66" charset="0"/>
            </a:endParaRPr>
          </a:p>
        </p:txBody>
      </p:sp>
      <p:pic>
        <p:nvPicPr>
          <p:cNvPr id="2054" name="Picture 6" descr="Image result for food mexic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326" y="4402604"/>
            <a:ext cx="2126068" cy="212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3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13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E2C32-3FB1-A247-BF6B-F4670F65F405}"/>
              </a:ext>
            </a:extLst>
          </p:cNvPr>
          <p:cNvSpPr txBox="1"/>
          <p:nvPr/>
        </p:nvSpPr>
        <p:spPr>
          <a:xfrm>
            <a:off x="1185386" y="1319349"/>
            <a:ext cx="4160520" cy="461665"/>
          </a:xfrm>
          <a:prstGeom prst="rect">
            <a:avLst/>
          </a:prstGeom>
          <a:noFill/>
        </p:spPr>
        <p:txBody>
          <a:bodyPr wrap="square" rtlCol="0">
            <a:spAutoFit/>
          </a:bodyPr>
          <a:lstStyle/>
          <a:p>
            <a:r>
              <a:rPr lang="en-US" sz="2400" b="1" dirty="0">
                <a:solidFill>
                  <a:srgbClr val="3AB8B7"/>
                </a:solidFill>
              </a:rPr>
              <a:t>Recipe</a:t>
            </a:r>
          </a:p>
        </p:txBody>
      </p:sp>
      <p:graphicFrame>
        <p:nvGraphicFramePr>
          <p:cNvPr id="9" name="Table 8">
            <a:extLst>
              <a:ext uri="{FF2B5EF4-FFF2-40B4-BE49-F238E27FC236}">
                <a16:creationId xmlns:a16="http://schemas.microsoft.com/office/drawing/2014/main" id="{60E603B8-2E94-894A-8214-C0A97431C4F9}"/>
              </a:ext>
            </a:extLst>
          </p:cNvPr>
          <p:cNvGraphicFramePr>
            <a:graphicFrameLocks noGrp="1"/>
          </p:cNvGraphicFramePr>
          <p:nvPr>
            <p:extLst>
              <p:ext uri="{D42A27DB-BD31-4B8C-83A1-F6EECF244321}">
                <p14:modId xmlns:p14="http://schemas.microsoft.com/office/powerpoint/2010/main" val="626619278"/>
              </p:ext>
            </p:extLst>
          </p:nvPr>
        </p:nvGraphicFramePr>
        <p:xfrm>
          <a:off x="1276175" y="2806610"/>
          <a:ext cx="5203002" cy="1698172"/>
        </p:xfrm>
        <a:graphic>
          <a:graphicData uri="http://schemas.openxmlformats.org/drawingml/2006/table">
            <a:tbl>
              <a:tblPr firstRow="1" bandRow="1">
                <a:tableStyleId>{5C22544A-7EE6-4342-B048-85BDC9FD1C3A}</a:tableStyleId>
              </a:tblPr>
              <a:tblGrid>
                <a:gridCol w="2601501">
                  <a:extLst>
                    <a:ext uri="{9D8B030D-6E8A-4147-A177-3AD203B41FA5}">
                      <a16:colId xmlns:a16="http://schemas.microsoft.com/office/drawing/2014/main" val="595377575"/>
                    </a:ext>
                  </a:extLst>
                </a:gridCol>
                <a:gridCol w="2601501">
                  <a:extLst>
                    <a:ext uri="{9D8B030D-6E8A-4147-A177-3AD203B41FA5}">
                      <a16:colId xmlns:a16="http://schemas.microsoft.com/office/drawing/2014/main" val="1626989051"/>
                    </a:ext>
                  </a:extLst>
                </a:gridCol>
              </a:tblGrid>
              <a:tr h="323462">
                <a:tc gridSpan="2">
                  <a:txBody>
                    <a:bodyPr/>
                    <a:lstStyle/>
                    <a:p>
                      <a:r>
                        <a:rPr lang="en-US" sz="1400" dirty="0"/>
                        <a:t>Ingredients</a:t>
                      </a:r>
                      <a:endParaRPr lang="en-US" sz="1100" dirty="0"/>
                    </a:p>
                  </a:txBody>
                  <a:tcPr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3AB8B7"/>
                    </a:solidFill>
                  </a:tcPr>
                </a:tc>
                <a:tc hMerge="1">
                  <a:txBody>
                    <a:bodyPr/>
                    <a:lstStyle/>
                    <a:p>
                      <a:endParaRPr lang="en-US" sz="1100" dirty="0"/>
                    </a:p>
                  </a:txBody>
                  <a:tcPr/>
                </a:tc>
                <a:extLst>
                  <a:ext uri="{0D108BD9-81ED-4DB2-BD59-A6C34878D82A}">
                    <a16:rowId xmlns:a16="http://schemas.microsoft.com/office/drawing/2014/main" val="4108604496"/>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3AB8B7"/>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2417760395"/>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AB8B7"/>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4077335668"/>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AB8B7"/>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1807339250"/>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AB8B7"/>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2181733747"/>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8B7"/>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461650244"/>
                  </a:ext>
                </a:extLst>
              </a:tr>
            </a:tbl>
          </a:graphicData>
        </a:graphic>
      </p:graphicFrame>
      <p:graphicFrame>
        <p:nvGraphicFramePr>
          <p:cNvPr id="11" name="Table 10">
            <a:extLst>
              <a:ext uri="{FF2B5EF4-FFF2-40B4-BE49-F238E27FC236}">
                <a16:creationId xmlns:a16="http://schemas.microsoft.com/office/drawing/2014/main" id="{0C6463B0-1763-334E-AE0B-2BC7D345969C}"/>
              </a:ext>
            </a:extLst>
          </p:cNvPr>
          <p:cNvGraphicFramePr>
            <a:graphicFrameLocks noGrp="1"/>
          </p:cNvGraphicFramePr>
          <p:nvPr>
            <p:extLst>
              <p:ext uri="{D42A27DB-BD31-4B8C-83A1-F6EECF244321}">
                <p14:modId xmlns:p14="http://schemas.microsoft.com/office/powerpoint/2010/main" val="1247038834"/>
              </p:ext>
            </p:extLst>
          </p:nvPr>
        </p:nvGraphicFramePr>
        <p:xfrm>
          <a:off x="1185386" y="4647613"/>
          <a:ext cx="8108838" cy="1831558"/>
        </p:xfrm>
        <a:graphic>
          <a:graphicData uri="http://schemas.openxmlformats.org/drawingml/2006/table">
            <a:tbl>
              <a:tblPr firstRow="1" bandRow="1">
                <a:tableStyleId>{5C22544A-7EE6-4342-B048-85BDC9FD1C3A}</a:tableStyleId>
              </a:tblPr>
              <a:tblGrid>
                <a:gridCol w="4054419">
                  <a:extLst>
                    <a:ext uri="{9D8B030D-6E8A-4147-A177-3AD203B41FA5}">
                      <a16:colId xmlns:a16="http://schemas.microsoft.com/office/drawing/2014/main" val="595377575"/>
                    </a:ext>
                  </a:extLst>
                </a:gridCol>
                <a:gridCol w="4054419">
                  <a:extLst>
                    <a:ext uri="{9D8B030D-6E8A-4147-A177-3AD203B41FA5}">
                      <a16:colId xmlns:a16="http://schemas.microsoft.com/office/drawing/2014/main" val="1626989051"/>
                    </a:ext>
                  </a:extLst>
                </a:gridCol>
              </a:tblGrid>
              <a:tr h="348868">
                <a:tc gridSpan="2">
                  <a:txBody>
                    <a:bodyPr/>
                    <a:lstStyle/>
                    <a:p>
                      <a:r>
                        <a:rPr lang="en-US" sz="1400" dirty="0">
                          <a:solidFill>
                            <a:srgbClr val="3AB8B7"/>
                          </a:solidFill>
                        </a:rPr>
                        <a:t>Method</a:t>
                      </a:r>
                      <a:endParaRPr lang="en-US" sz="1050" dirty="0">
                        <a:solidFill>
                          <a:srgbClr val="3AB8B7"/>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100" dirty="0"/>
                    </a:p>
                  </a:txBody>
                  <a:tcPr/>
                </a:tc>
                <a:extLst>
                  <a:ext uri="{0D108BD9-81ED-4DB2-BD59-A6C34878D82A}">
                    <a16:rowId xmlns:a16="http://schemas.microsoft.com/office/drawing/2014/main" val="4108604496"/>
                  </a:ext>
                </a:extLst>
              </a:tr>
              <a:tr h="296538">
                <a:tc>
                  <a:txBody>
                    <a:bodyPr/>
                    <a:lstStyle/>
                    <a:p>
                      <a:pPr marL="0" indent="0">
                        <a:buFontTx/>
                        <a:buNone/>
                      </a:pPr>
                      <a:r>
                        <a:rPr lang="en-US" sz="1100" dirty="0">
                          <a:solidFill>
                            <a:schemeClr val="tx1"/>
                          </a:solidFill>
                        </a:rPr>
                        <a:t>1. 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6. 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7760395"/>
                  </a:ext>
                </a:extLst>
              </a:tr>
              <a:tr h="296538">
                <a:tc>
                  <a:txBody>
                    <a:bodyPr/>
                    <a:lstStyle/>
                    <a:p>
                      <a:pPr marL="0" indent="0">
                        <a:buFontTx/>
                        <a:buNone/>
                      </a:pPr>
                      <a:r>
                        <a:rPr lang="en-US" sz="1100" dirty="0">
                          <a:solidFill>
                            <a:schemeClr val="tx1"/>
                          </a:solidFill>
                        </a:rPr>
                        <a:t>2.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7.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7335668"/>
                  </a:ext>
                </a:extLst>
              </a:tr>
              <a:tr h="296538">
                <a:tc>
                  <a:txBody>
                    <a:bodyPr/>
                    <a:lstStyle/>
                    <a:p>
                      <a:pPr marL="0" indent="0">
                        <a:buFontTx/>
                        <a:buNone/>
                      </a:pPr>
                      <a:r>
                        <a:rPr lang="en-US" sz="1100" dirty="0">
                          <a:solidFill>
                            <a:schemeClr val="tx1"/>
                          </a:solidFill>
                        </a:rPr>
                        <a:t>3.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8.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339250"/>
                  </a:ext>
                </a:extLst>
              </a:tr>
              <a:tr h="296538">
                <a:tc>
                  <a:txBody>
                    <a:bodyPr/>
                    <a:lstStyle/>
                    <a:p>
                      <a:pPr marL="0" indent="0">
                        <a:buFontTx/>
                        <a:buNone/>
                      </a:pPr>
                      <a:r>
                        <a:rPr lang="en-US" sz="1100" dirty="0">
                          <a:solidFill>
                            <a:schemeClr val="tx1"/>
                          </a:solidFill>
                        </a:rPr>
                        <a:t>4.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9.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1733747"/>
                  </a:ext>
                </a:extLst>
              </a:tr>
              <a:tr h="296538">
                <a:tc>
                  <a:txBody>
                    <a:bodyPr/>
                    <a:lstStyle/>
                    <a:p>
                      <a:pPr marL="0" indent="0">
                        <a:buFontTx/>
                        <a:buNone/>
                      </a:pPr>
                      <a:r>
                        <a:rPr lang="en-US" sz="1100" dirty="0">
                          <a:solidFill>
                            <a:schemeClr val="tx1"/>
                          </a:solidFill>
                        </a:rPr>
                        <a:t>5. 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10. 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650244"/>
                  </a:ext>
                </a:extLst>
              </a:tr>
            </a:tbl>
          </a:graphicData>
        </a:graphic>
      </p:graphicFrame>
      <p:graphicFrame>
        <p:nvGraphicFramePr>
          <p:cNvPr id="12" name="Table 11">
            <a:extLst>
              <a:ext uri="{FF2B5EF4-FFF2-40B4-BE49-F238E27FC236}">
                <a16:creationId xmlns:a16="http://schemas.microsoft.com/office/drawing/2014/main" id="{9DB63251-B2BF-AB43-98D7-68C143EF8340}"/>
              </a:ext>
            </a:extLst>
          </p:cNvPr>
          <p:cNvGraphicFramePr>
            <a:graphicFrameLocks noGrp="1"/>
          </p:cNvGraphicFramePr>
          <p:nvPr>
            <p:extLst>
              <p:ext uri="{D42A27DB-BD31-4B8C-83A1-F6EECF244321}">
                <p14:modId xmlns:p14="http://schemas.microsoft.com/office/powerpoint/2010/main" val="1976594068"/>
              </p:ext>
            </p:extLst>
          </p:nvPr>
        </p:nvGraphicFramePr>
        <p:xfrm>
          <a:off x="1276175" y="1943316"/>
          <a:ext cx="1643374" cy="615968"/>
        </p:xfrm>
        <a:graphic>
          <a:graphicData uri="http://schemas.openxmlformats.org/drawingml/2006/table">
            <a:tbl>
              <a:tblPr firstRow="1" bandRow="1">
                <a:tableStyleId>{5C22544A-7EE6-4342-B048-85BDC9FD1C3A}</a:tableStyleId>
              </a:tblPr>
              <a:tblGrid>
                <a:gridCol w="1643374">
                  <a:extLst>
                    <a:ext uri="{9D8B030D-6E8A-4147-A177-3AD203B41FA5}">
                      <a16:colId xmlns:a16="http://schemas.microsoft.com/office/drawing/2014/main" val="1626989051"/>
                    </a:ext>
                  </a:extLst>
                </a:gridCol>
              </a:tblGrid>
              <a:tr h="0">
                <a:tc>
                  <a:txBody>
                    <a:bodyPr/>
                    <a:lstStyle/>
                    <a:p>
                      <a:pPr marL="0" indent="0">
                        <a:buFont typeface="Arial" panose="020B0604020202020204" pitchFamily="34" charset="0"/>
                        <a:buNone/>
                      </a:pPr>
                      <a:r>
                        <a:rPr lang="en-US" sz="1200" b="1" dirty="0">
                          <a:solidFill>
                            <a:schemeClr val="bg1"/>
                          </a:solidFill>
                        </a:rPr>
                        <a:t>? minutes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2181733747"/>
                  </a:ext>
                </a:extLst>
              </a:tr>
              <a:tr h="341648">
                <a:tc>
                  <a:txBody>
                    <a:bodyPr/>
                    <a:lstStyle/>
                    <a:p>
                      <a:pPr marL="0" indent="0">
                        <a:buFont typeface="Arial" panose="020B0604020202020204" pitchFamily="34" charset="0"/>
                        <a:buNone/>
                      </a:pPr>
                      <a:r>
                        <a:rPr lang="en-US" sz="1200" b="1" dirty="0">
                          <a:solidFill>
                            <a:schemeClr val="bg1"/>
                          </a:solidFill>
                        </a:rPr>
                        <a:t>? people</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8B7"/>
                    </a:solidFill>
                  </a:tcPr>
                </a:tc>
                <a:extLst>
                  <a:ext uri="{0D108BD9-81ED-4DB2-BD59-A6C34878D82A}">
                    <a16:rowId xmlns:a16="http://schemas.microsoft.com/office/drawing/2014/main" val="461650244"/>
                  </a:ext>
                </a:extLst>
              </a:tr>
            </a:tbl>
          </a:graphicData>
        </a:graphic>
      </p:graphicFrame>
      <p:sp>
        <p:nvSpPr>
          <p:cNvPr id="8" name="Rectangle 7">
            <a:extLst>
              <a:ext uri="{FF2B5EF4-FFF2-40B4-BE49-F238E27FC236}">
                <a16:creationId xmlns:a16="http://schemas.microsoft.com/office/drawing/2014/main" id="{C12C49CE-DC0E-BF4C-849E-C51194334790}"/>
              </a:ext>
            </a:extLst>
          </p:cNvPr>
          <p:cNvSpPr/>
          <p:nvPr/>
        </p:nvSpPr>
        <p:spPr>
          <a:xfrm rot="221961">
            <a:off x="6903237" y="1050928"/>
            <a:ext cx="2881960" cy="2882282"/>
          </a:xfrm>
          <a:prstGeom prst="rect">
            <a:avLst/>
          </a:prstGeom>
          <a:solidFill>
            <a:srgbClr val="3AB8B7"/>
          </a:solidFill>
          <a:ln w="50800">
            <a:solidFill>
              <a:schemeClr val="bg1"/>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7" ma:contentTypeDescription="Create a new document." ma:contentTypeScope="" ma:versionID="377598230da1ab6b808d370d23dced4b">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8128222ecf3f5095ee9ac9a238b0cb2b"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89F5A172-AF32-4FE9-AB94-AA0DB9279973}"/>
</file>

<file path=customXml/itemProps2.xml><?xml version="1.0" encoding="utf-8"?>
<ds:datastoreItem xmlns:ds="http://schemas.openxmlformats.org/officeDocument/2006/customXml" ds:itemID="{7E500B37-BFE6-4D2E-BE75-BD8E01A2BAFC}"/>
</file>

<file path=customXml/itemProps3.xml><?xml version="1.0" encoding="utf-8"?>
<ds:datastoreItem xmlns:ds="http://schemas.openxmlformats.org/officeDocument/2006/customXml" ds:itemID="{B7A6E136-9BD5-4C2C-9572-A39FDC145E60}"/>
</file>

<file path=docProps/app.xml><?xml version="1.0" encoding="utf-8"?>
<Properties xmlns="http://schemas.openxmlformats.org/officeDocument/2006/extended-properties" xmlns:vt="http://schemas.openxmlformats.org/officeDocument/2006/docPropsVTypes">
  <Template>Office Theme</Template>
  <TotalTime>337</TotalTime>
  <Words>796</Words>
  <Application>Microsoft Office PowerPoint</Application>
  <PresentationFormat>Custom</PresentationFormat>
  <Paragraphs>66</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XCCW Joined 10a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Emma Queenan</cp:lastModifiedBy>
  <cp:revision>22</cp:revision>
  <dcterms:created xsi:type="dcterms:W3CDTF">2018-08-02T12:30:09Z</dcterms:created>
  <dcterms:modified xsi:type="dcterms:W3CDTF">2020-02-03T17:07:18Z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