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
  </p:notesMasterIdLst>
  <p:sldIdLst>
    <p:sldId id="257" r:id="rId5"/>
    <p:sldId id="261" r:id="rId6"/>
  </p:sldIdLst>
  <p:sldSz cx="10691813" cy="7559675"/>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1B27"/>
    <a:srgbClr val="4B2F2B"/>
    <a:srgbClr val="1D1A1A"/>
    <a:srgbClr val="541C65"/>
    <a:srgbClr val="030304"/>
    <a:srgbClr val="373866"/>
    <a:srgbClr val="B8221E"/>
    <a:srgbClr val="75CCF2"/>
    <a:srgbClr val="2B2938"/>
    <a:srgbClr val="0082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674"/>
  </p:normalViewPr>
  <p:slideViewPr>
    <p:cSldViewPr snapToGrid="0" snapToObjects="1">
      <p:cViewPr varScale="1">
        <p:scale>
          <a:sx n="63" d="100"/>
          <a:sy n="63" d="100"/>
        </p:scale>
        <p:origin x="1284" y="636"/>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F1F2CED-B1EC-2F4C-83F5-7C34C5476C87}" type="datetimeFigureOut">
              <a:rPr lang="en-US" smtClean="0"/>
              <a:t>2/27/2024</a:t>
            </a:fld>
            <a:endParaRPr lang="en-US" dirty="0"/>
          </a:p>
        </p:txBody>
      </p:sp>
      <p:sp>
        <p:nvSpPr>
          <p:cNvPr id="4" name="Slide Image Placeholder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D7B582C-4CA0-D44F-BA17-B867B176CA15}" type="slidenum">
              <a:rPr lang="en-US" smtClean="0"/>
              <a:t>‹#›</a:t>
            </a:fld>
            <a:endParaRPr lang="en-US" dirty="0"/>
          </a:p>
        </p:txBody>
      </p:sp>
    </p:spTree>
    <p:extLst>
      <p:ext uri="{BB962C8B-B14F-4D97-AF65-F5344CB8AC3E}">
        <p14:creationId xmlns:p14="http://schemas.microsoft.com/office/powerpoint/2010/main" val="225393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68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templa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957179-0D31-974A-A8FF-DC784027D1D4}"/>
              </a:ext>
            </a:extLst>
          </p:cNvPr>
          <p:cNvPicPr>
            <a:picLocks noChangeAspect="1"/>
          </p:cNvPicPr>
          <p:nvPr userDrawn="1"/>
        </p:nvPicPr>
        <p:blipFill>
          <a:blip r:embed="rId2"/>
          <a:stretch>
            <a:fillRect/>
          </a:stretch>
        </p:blipFill>
        <p:spPr>
          <a:xfrm>
            <a:off x="0" y="3175"/>
            <a:ext cx="10680700" cy="7556500"/>
          </a:xfrm>
          <a:prstGeom prst="rect">
            <a:avLst/>
          </a:prstGeom>
        </p:spPr>
      </p:pic>
    </p:spTree>
    <p:extLst>
      <p:ext uri="{BB962C8B-B14F-4D97-AF65-F5344CB8AC3E}">
        <p14:creationId xmlns:p14="http://schemas.microsoft.com/office/powerpoint/2010/main" val="109194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cards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DEB077-0FEE-DB41-BDAB-018CEA96FA29}"/>
              </a:ext>
            </a:extLst>
          </p:cNvPr>
          <p:cNvPicPr>
            <a:picLocks noChangeAspect="1"/>
          </p:cNvPicPr>
          <p:nvPr userDrawn="1"/>
        </p:nvPicPr>
        <p:blipFill>
          <a:blip r:embed="rId2"/>
          <a:stretch>
            <a:fillRect/>
          </a:stretch>
        </p:blipFill>
        <p:spPr>
          <a:xfrm>
            <a:off x="5556" y="1587"/>
            <a:ext cx="10680700" cy="7556500"/>
          </a:xfrm>
          <a:prstGeom prst="rect">
            <a:avLst/>
          </a:prstGeom>
        </p:spPr>
      </p:pic>
    </p:spTree>
    <p:extLst>
      <p:ext uri="{BB962C8B-B14F-4D97-AF65-F5344CB8AC3E}">
        <p14:creationId xmlns:p14="http://schemas.microsoft.com/office/powerpoint/2010/main" val="193038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cards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321A7E-2656-724E-B4E8-1D95A0BB671F}"/>
              </a:ext>
            </a:extLst>
          </p:cNvPr>
          <p:cNvPicPr>
            <a:picLocks noChangeAspect="1"/>
          </p:cNvPicPr>
          <p:nvPr userDrawn="1"/>
        </p:nvPicPr>
        <p:blipFill>
          <a:blip r:embed="rId2"/>
          <a:stretch>
            <a:fillRect/>
          </a:stretch>
        </p:blipFill>
        <p:spPr>
          <a:xfrm>
            <a:off x="5556" y="1587"/>
            <a:ext cx="10680700" cy="7556500"/>
          </a:xfrm>
          <a:prstGeom prst="rect">
            <a:avLst/>
          </a:prstGeom>
        </p:spPr>
      </p:pic>
    </p:spTree>
    <p:extLst>
      <p:ext uri="{BB962C8B-B14F-4D97-AF65-F5344CB8AC3E}">
        <p14:creationId xmlns:p14="http://schemas.microsoft.com/office/powerpoint/2010/main" val="345404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cip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9C30D0-8F40-5B49-ACC2-EAA04B9F70B3}"/>
              </a:ext>
            </a:extLst>
          </p:cNvPr>
          <p:cNvPicPr>
            <a:picLocks noChangeAspect="1"/>
          </p:cNvPicPr>
          <p:nvPr userDrawn="1"/>
        </p:nvPicPr>
        <p:blipFill>
          <a:blip r:embed="rId2"/>
          <a:stretch>
            <a:fillRect/>
          </a:stretch>
        </p:blipFill>
        <p:spPr>
          <a:xfrm>
            <a:off x="0" y="3175"/>
            <a:ext cx="10680700" cy="7556500"/>
          </a:xfrm>
          <a:prstGeom prst="rect">
            <a:avLst/>
          </a:prstGeom>
        </p:spPr>
      </p:pic>
    </p:spTree>
    <p:extLst>
      <p:ext uri="{BB962C8B-B14F-4D97-AF65-F5344CB8AC3E}">
        <p14:creationId xmlns:p14="http://schemas.microsoft.com/office/powerpoint/2010/main" val="5489901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770957"/>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62" r:id="rId3"/>
    <p:sldLayoutId id="2147483663" r:id="rId4"/>
    <p:sldLayoutId id="2147483664" r:id="rId5"/>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9244" y="2339509"/>
            <a:ext cx="2939901" cy="2970044"/>
          </a:xfrm>
          <a:prstGeom prst="rect">
            <a:avLst/>
          </a:prstGeom>
          <a:noFill/>
        </p:spPr>
        <p:txBody>
          <a:bodyPr wrap="square" rtlCol="0">
            <a:spAutoFit/>
          </a:bodyPr>
          <a:lstStyle/>
          <a:p>
            <a:r>
              <a:rPr lang="en-GB" sz="1100" b="1" u="sng" dirty="0" smtClean="0">
                <a:latin typeface="XCCW Joined 10a" panose="03050602040000000000" pitchFamily="66" charset="0"/>
              </a:rPr>
              <a:t>Who were the Anglo-Saxons?</a:t>
            </a:r>
          </a:p>
          <a:p>
            <a:endParaRPr lang="en-GB" sz="1100" b="1" u="sng" dirty="0">
              <a:latin typeface="XCCW Joined 10a" panose="03050602040000000000" pitchFamily="66" charset="0"/>
            </a:endParaRPr>
          </a:p>
          <a:p>
            <a:r>
              <a:rPr lang="en-GB" sz="1100" dirty="0" smtClean="0">
                <a:latin typeface="XCCW Joined 10a" panose="03050602040000000000" pitchFamily="66" charset="0"/>
              </a:rPr>
              <a:t>The Anglo-Saxons were made up of the tribes the Jutes, Saxons and Angles who invaded Britain once the Romans had left.</a:t>
            </a:r>
          </a:p>
          <a:p>
            <a:endParaRPr lang="en-GB" sz="1100" dirty="0">
              <a:latin typeface="XCCW Joined 10a" panose="03050602040000000000" pitchFamily="66" charset="0"/>
            </a:endParaRPr>
          </a:p>
          <a:p>
            <a:r>
              <a:rPr lang="en-GB" sz="1100" dirty="0" smtClean="0">
                <a:latin typeface="XCCW Joined 10a" panose="03050602040000000000" pitchFamily="66" charset="0"/>
              </a:rPr>
              <a:t>After the invasion, Britain was split into 7 kingdoms with the 5 main ones being Kent, Wessex, East Anglia, Mercia and Northumbria.</a:t>
            </a:r>
          </a:p>
          <a:p>
            <a:endParaRPr lang="en-GB" sz="1100" dirty="0">
              <a:latin typeface="XCCW Joined 10a" panose="03050602040000000000" pitchFamily="66" charset="0"/>
            </a:endParaRPr>
          </a:p>
          <a:p>
            <a:r>
              <a:rPr lang="en-GB" sz="1100" dirty="0" smtClean="0">
                <a:latin typeface="XCCW Joined 10a" panose="03050602040000000000" pitchFamily="66" charset="0"/>
              </a:rPr>
              <a:t>The Anglo-Saxons liked to settle in small settlements on the countryside.</a:t>
            </a:r>
          </a:p>
        </p:txBody>
      </p:sp>
      <p:sp>
        <p:nvSpPr>
          <p:cNvPr id="3" name="TextBox 2"/>
          <p:cNvSpPr txBox="1"/>
          <p:nvPr/>
        </p:nvSpPr>
        <p:spPr>
          <a:xfrm>
            <a:off x="6559344" y="4261321"/>
            <a:ext cx="2909454" cy="2492990"/>
          </a:xfrm>
          <a:prstGeom prst="rect">
            <a:avLst/>
          </a:prstGeom>
          <a:noFill/>
        </p:spPr>
        <p:txBody>
          <a:bodyPr wrap="square" rtlCol="0">
            <a:spAutoFit/>
          </a:bodyPr>
          <a:lstStyle/>
          <a:p>
            <a:r>
              <a:rPr lang="en-GB" sz="900" b="1" u="sng" dirty="0" smtClean="0">
                <a:latin typeface="XCCW Joined 10a" panose="03050602040000000000" pitchFamily="66" charset="0"/>
              </a:rPr>
              <a:t>Religious Beliefs</a:t>
            </a:r>
          </a:p>
          <a:p>
            <a:endParaRPr lang="en-GB" sz="900" b="1" u="sng" dirty="0">
              <a:latin typeface="XCCW Joined 10a" panose="03050602040000000000" pitchFamily="66" charset="0"/>
            </a:endParaRPr>
          </a:p>
          <a:p>
            <a:r>
              <a:rPr lang="en-GB" sz="1000" dirty="0" smtClean="0">
                <a:latin typeface="XCCW Joined 10a" panose="03050602040000000000" pitchFamily="66" charset="0"/>
              </a:rPr>
              <a:t>When they first came to Britain, the Anglo-Saxons were Pagans. They believed in many Gods such as </a:t>
            </a:r>
            <a:r>
              <a:rPr lang="en-GB" sz="1000" dirty="0" err="1" smtClean="0">
                <a:latin typeface="XCCW Joined 10a" panose="03050602040000000000" pitchFamily="66" charset="0"/>
              </a:rPr>
              <a:t>Frige</a:t>
            </a:r>
            <a:r>
              <a:rPr lang="en-GB" sz="1000" dirty="0" smtClean="0">
                <a:latin typeface="XCCW Joined 10a" panose="03050602040000000000" pitchFamily="66" charset="0"/>
              </a:rPr>
              <a:t>, Tiw and Thunor. They thought magic charms and spells would protect them.</a:t>
            </a:r>
          </a:p>
          <a:p>
            <a:endParaRPr lang="en-GB" sz="1000" dirty="0">
              <a:latin typeface="XCCW Joined 10a" panose="03050602040000000000" pitchFamily="66" charset="0"/>
            </a:endParaRPr>
          </a:p>
          <a:p>
            <a:r>
              <a:rPr lang="en-GB" sz="1000" dirty="0" smtClean="0">
                <a:latin typeface="XCCW Joined 10a" panose="03050602040000000000" pitchFamily="66" charset="0"/>
              </a:rPr>
              <a:t>In 595 AD, the Pope sent a missionary to Britain to convert the Anglo-Saxons to Christianity. This helped to unite the different kingdoms in England. </a:t>
            </a:r>
          </a:p>
          <a:p>
            <a:endParaRPr lang="en-GB" sz="900" dirty="0">
              <a:latin typeface="XCCW Joined 10a" panose="03050602040000000000" pitchFamily="66" charset="0"/>
            </a:endParaRPr>
          </a:p>
          <a:p>
            <a:endParaRPr lang="en-GB" sz="900" dirty="0" smtClean="0">
              <a:latin typeface="XCCW Joined 10a" panose="03050602040000000000" pitchFamily="66" charset="0"/>
            </a:endParaRPr>
          </a:p>
        </p:txBody>
      </p:sp>
      <p:sp>
        <p:nvSpPr>
          <p:cNvPr id="4" name="TextBox 3"/>
          <p:cNvSpPr txBox="1"/>
          <p:nvPr/>
        </p:nvSpPr>
        <p:spPr>
          <a:xfrm>
            <a:off x="1609725" y="219075"/>
            <a:ext cx="6772275" cy="369332"/>
          </a:xfrm>
          <a:prstGeom prst="rect">
            <a:avLst/>
          </a:prstGeom>
          <a:noFill/>
        </p:spPr>
        <p:txBody>
          <a:bodyPr wrap="square" rtlCol="0">
            <a:spAutoFit/>
          </a:bodyPr>
          <a:lstStyle/>
          <a:p>
            <a:pPr algn="ctr"/>
            <a:r>
              <a:rPr lang="en-GB" b="1" u="sng" dirty="0" smtClean="0">
                <a:latin typeface="XCCW Joined 10a" panose="03050602040000000000" pitchFamily="66" charset="0"/>
              </a:rPr>
              <a:t>History Knowledge Organiser- I am Warrior</a:t>
            </a:r>
            <a:endParaRPr lang="en-GB" b="1" u="sng" dirty="0">
              <a:latin typeface="XCCW Joined 10a" panose="03050602040000000000" pitchFamily="66" charset="0"/>
            </a:endParaRPr>
          </a:p>
        </p:txBody>
      </p:sp>
      <p:sp>
        <p:nvSpPr>
          <p:cNvPr id="5" name="TextBox 4"/>
          <p:cNvSpPr txBox="1"/>
          <p:nvPr/>
        </p:nvSpPr>
        <p:spPr>
          <a:xfrm>
            <a:off x="3869747" y="2394063"/>
            <a:ext cx="2787360" cy="2339102"/>
          </a:xfrm>
          <a:prstGeom prst="rect">
            <a:avLst/>
          </a:prstGeom>
          <a:noFill/>
        </p:spPr>
        <p:txBody>
          <a:bodyPr wrap="square" rtlCol="0">
            <a:spAutoFit/>
          </a:bodyPr>
          <a:lstStyle/>
          <a:p>
            <a:r>
              <a:rPr lang="en-GB" sz="1100" b="1" u="sng" dirty="0" smtClean="0">
                <a:latin typeface="XCCW Joined 10a" panose="03050602040000000000" pitchFamily="66" charset="0"/>
              </a:rPr>
              <a:t>Life as an Anglo-Saxon</a:t>
            </a:r>
          </a:p>
          <a:p>
            <a:endParaRPr lang="en-GB" sz="1100" b="1" u="sng" dirty="0">
              <a:latin typeface="XCCW Joined 10a" panose="03050602040000000000" pitchFamily="66" charset="0"/>
            </a:endParaRPr>
          </a:p>
          <a:p>
            <a:r>
              <a:rPr lang="en-GB" sz="1100" dirty="0" smtClean="0">
                <a:latin typeface="XCCW Joined 10a" panose="03050602040000000000" pitchFamily="66" charset="0"/>
              </a:rPr>
              <a:t>The Anglo-Saxons had many jobs such as farming, blacksmiths, woodworkers and jewellers. They were great craft workers and made musical instruments, toys and games. They played sports to keep fit and strong and loved listening to stories. </a:t>
            </a:r>
          </a:p>
          <a:p>
            <a:r>
              <a:rPr lang="en-GB" sz="900" dirty="0" smtClean="0">
                <a:latin typeface="XCCW Joined 10a" panose="03050602040000000000" pitchFamily="66" charset="0"/>
              </a:rPr>
              <a:t>.</a:t>
            </a:r>
          </a:p>
          <a:p>
            <a:endParaRPr lang="en-GB" sz="800" dirty="0">
              <a:latin typeface="XCCW Joined 10a" panose="03050602040000000000" pitchFamily="66" charset="0"/>
            </a:endParaRPr>
          </a:p>
          <a:p>
            <a:endParaRPr lang="en-GB" sz="800" dirty="0">
              <a:latin typeface="XCCW Joined 10a" panose="03050602040000000000" pitchFamily="66" charset="0"/>
            </a:endParaRPr>
          </a:p>
        </p:txBody>
      </p:sp>
      <p:sp>
        <p:nvSpPr>
          <p:cNvPr id="11" name="AutoShape 2" descr="See the source image"/>
          <p:cNvSpPr>
            <a:spLocks noChangeAspect="1" noChangeArrowheads="1"/>
          </p:cNvSpPr>
          <p:nvPr/>
        </p:nvSpPr>
        <p:spPr bwMode="auto">
          <a:xfrm>
            <a:off x="654444" y="-390684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12" name="Straight Connector 11"/>
          <p:cNvCxnSpPr/>
          <p:nvPr/>
        </p:nvCxnSpPr>
        <p:spPr>
          <a:xfrm flipV="1">
            <a:off x="1279194" y="1775754"/>
            <a:ext cx="8218955" cy="32984"/>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336525" y="1484751"/>
            <a:ext cx="0" cy="304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49238" y="1817298"/>
            <a:ext cx="0" cy="304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25848" y="1469384"/>
            <a:ext cx="0" cy="304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99716" y="1817298"/>
            <a:ext cx="0" cy="304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27476" y="1470014"/>
            <a:ext cx="0" cy="304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211535" y="1789551"/>
            <a:ext cx="0" cy="304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076267" y="1501949"/>
            <a:ext cx="0" cy="304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99025" y="1135952"/>
            <a:ext cx="1873044" cy="338554"/>
          </a:xfrm>
          <a:prstGeom prst="rect">
            <a:avLst/>
          </a:prstGeom>
          <a:noFill/>
        </p:spPr>
        <p:txBody>
          <a:bodyPr wrap="square" rtlCol="0">
            <a:spAutoFit/>
          </a:bodyPr>
          <a:lstStyle/>
          <a:p>
            <a:r>
              <a:rPr lang="en-GB" sz="800" b="1" u="sng" dirty="0" smtClean="0">
                <a:latin typeface="XCCW Joined 10a" panose="03050602040000000000" pitchFamily="66" charset="0"/>
              </a:rPr>
              <a:t>Stone </a:t>
            </a:r>
            <a:r>
              <a:rPr lang="en-GB" sz="800" b="1" u="sng" dirty="0">
                <a:latin typeface="XCCW Joined 10a" panose="03050602040000000000" pitchFamily="66" charset="0"/>
              </a:rPr>
              <a:t>Age </a:t>
            </a:r>
            <a:endParaRPr lang="en-GB" sz="800" b="1" u="sng" dirty="0" smtClean="0">
              <a:latin typeface="XCCW Joined 10a" panose="03050602040000000000" pitchFamily="66" charset="0"/>
            </a:endParaRPr>
          </a:p>
          <a:p>
            <a:r>
              <a:rPr lang="en-GB" sz="800" dirty="0" smtClean="0">
                <a:latin typeface="XCCW Joined 10a" panose="03050602040000000000" pitchFamily="66" charset="0"/>
              </a:rPr>
              <a:t>15,000 BC- 2,500 BC</a:t>
            </a:r>
            <a:endParaRPr lang="en-GB" sz="800" dirty="0">
              <a:latin typeface="XCCW Joined 10a" panose="03050602040000000000" pitchFamily="66" charset="0"/>
            </a:endParaRPr>
          </a:p>
        </p:txBody>
      </p:sp>
      <p:sp>
        <p:nvSpPr>
          <p:cNvPr id="21" name="TextBox 20"/>
          <p:cNvSpPr txBox="1"/>
          <p:nvPr/>
        </p:nvSpPr>
        <p:spPr>
          <a:xfrm>
            <a:off x="1924463" y="2117662"/>
            <a:ext cx="1735055" cy="338554"/>
          </a:xfrm>
          <a:prstGeom prst="rect">
            <a:avLst/>
          </a:prstGeom>
          <a:noFill/>
        </p:spPr>
        <p:txBody>
          <a:bodyPr wrap="square" rtlCol="0">
            <a:spAutoFit/>
          </a:bodyPr>
          <a:lstStyle/>
          <a:p>
            <a:r>
              <a:rPr lang="en-GB" sz="800" b="1" u="sng" dirty="0">
                <a:latin typeface="XCCW Joined 10a" panose="03050602040000000000" pitchFamily="66" charset="0"/>
                <a:ea typeface="Calibri" panose="020F0502020204030204" pitchFamily="34" charset="0"/>
                <a:cs typeface="Times New Roman" panose="02020603050405020304" pitchFamily="18" charset="0"/>
              </a:rPr>
              <a:t>Ancient Egypt </a:t>
            </a:r>
          </a:p>
          <a:p>
            <a:r>
              <a:rPr lang="en-GB" sz="800" dirty="0">
                <a:latin typeface="XCCW Joined 10a" panose="03050602040000000000" pitchFamily="66" charset="0"/>
                <a:ea typeface="Calibri" panose="020F0502020204030204" pitchFamily="34" charset="0"/>
                <a:cs typeface="Times New Roman" panose="02020603050405020304" pitchFamily="18" charset="0"/>
              </a:rPr>
              <a:t>7,500 BC- 30 AD</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p:cNvSpPr txBox="1"/>
          <p:nvPr/>
        </p:nvSpPr>
        <p:spPr>
          <a:xfrm>
            <a:off x="4411713" y="2110577"/>
            <a:ext cx="1953918" cy="352725"/>
          </a:xfrm>
          <a:prstGeom prst="rect">
            <a:avLst/>
          </a:prstGeom>
          <a:noFill/>
        </p:spPr>
        <p:txBody>
          <a:bodyPr wrap="square" rtlCol="0">
            <a:spAutoFit/>
          </a:bodyPr>
          <a:lstStyle/>
          <a:p>
            <a:pPr marL="228600">
              <a:lnSpc>
                <a:spcPct val="107000"/>
              </a:lnSpc>
            </a:pPr>
            <a:r>
              <a:rPr lang="en-GB" sz="800" b="1" u="sng" dirty="0">
                <a:latin typeface="XCCW Joined 10a" panose="03050602040000000000" pitchFamily="66" charset="0"/>
                <a:ea typeface="Calibri" panose="020F0502020204030204" pitchFamily="34" charset="0"/>
                <a:cs typeface="Times New Roman" panose="02020603050405020304" pitchFamily="18" charset="0"/>
              </a:rPr>
              <a:t>Bronze Age  </a:t>
            </a:r>
            <a:endParaRPr lang="en-GB" sz="800" b="1" u="sng" dirty="0" smtClean="0">
              <a:latin typeface="XCCW Joined 10a" panose="03050602040000000000" pitchFamily="66" charset="0"/>
              <a:ea typeface="Calibri" panose="020F0502020204030204" pitchFamily="34" charset="0"/>
              <a:cs typeface="Times New Roman" panose="02020603050405020304" pitchFamily="18" charset="0"/>
            </a:endParaRPr>
          </a:p>
          <a:p>
            <a:pPr marL="228600">
              <a:lnSpc>
                <a:spcPct val="107000"/>
              </a:lnSpc>
            </a:pPr>
            <a:r>
              <a:rPr lang="en-GB" sz="800" dirty="0" smtClean="0">
                <a:latin typeface="XCCW Joined 10a" panose="03050602040000000000" pitchFamily="66" charset="0"/>
                <a:ea typeface="Calibri" panose="020F0502020204030204" pitchFamily="34" charset="0"/>
                <a:cs typeface="Times New Roman" panose="02020603050405020304" pitchFamily="18" charset="0"/>
              </a:rPr>
              <a:t>3,000BC- </a:t>
            </a:r>
            <a:r>
              <a:rPr lang="en-GB" sz="800" dirty="0">
                <a:latin typeface="XCCW Joined 10a" panose="03050602040000000000" pitchFamily="66" charset="0"/>
                <a:ea typeface="Calibri" panose="020F0502020204030204" pitchFamily="34" charset="0"/>
                <a:cs typeface="Times New Roman" panose="02020603050405020304" pitchFamily="18" charset="0"/>
              </a:rPr>
              <a:t>800 BC</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p:cNvSpPr txBox="1"/>
          <p:nvPr/>
        </p:nvSpPr>
        <p:spPr>
          <a:xfrm>
            <a:off x="2988784" y="1131460"/>
            <a:ext cx="2464286" cy="338554"/>
          </a:xfrm>
          <a:prstGeom prst="rect">
            <a:avLst/>
          </a:prstGeom>
          <a:noFill/>
        </p:spPr>
        <p:txBody>
          <a:bodyPr wrap="square" rtlCol="0">
            <a:spAutoFit/>
          </a:bodyPr>
          <a:lstStyle/>
          <a:p>
            <a:r>
              <a:rPr lang="en-GB" sz="800" b="1" u="sng" dirty="0" smtClean="0">
                <a:latin typeface="XCCW Joined 10a" panose="03050602040000000000" pitchFamily="66" charset="0"/>
              </a:rPr>
              <a:t>Indus Valley Civilisation</a:t>
            </a:r>
          </a:p>
          <a:p>
            <a:r>
              <a:rPr lang="en-GB" sz="800" dirty="0" smtClean="0">
                <a:latin typeface="XCCW Joined 10a" panose="03050602040000000000" pitchFamily="66" charset="0"/>
              </a:rPr>
              <a:t>3300 BC – 1300BC</a:t>
            </a:r>
            <a:endParaRPr lang="en-GB" sz="800" dirty="0">
              <a:latin typeface="XCCW Joined 10a" panose="03050602040000000000" pitchFamily="66" charset="0"/>
            </a:endParaRPr>
          </a:p>
        </p:txBody>
      </p:sp>
      <p:sp>
        <p:nvSpPr>
          <p:cNvPr id="24" name="TextBox 23"/>
          <p:cNvSpPr txBox="1"/>
          <p:nvPr/>
        </p:nvSpPr>
        <p:spPr>
          <a:xfrm>
            <a:off x="6471507" y="2089879"/>
            <a:ext cx="1900066" cy="338554"/>
          </a:xfrm>
          <a:prstGeom prst="rect">
            <a:avLst/>
          </a:prstGeom>
          <a:noFill/>
        </p:spPr>
        <p:txBody>
          <a:bodyPr wrap="square" rtlCol="0">
            <a:spAutoFit/>
          </a:bodyPr>
          <a:lstStyle/>
          <a:p>
            <a:pPr marL="228600"/>
            <a:r>
              <a:rPr lang="en-GB" sz="800" b="1" u="sng" dirty="0">
                <a:latin typeface="XCCW Joined 10a" panose="03050602040000000000" pitchFamily="66" charset="0"/>
                <a:ea typeface="Calibri" panose="020F0502020204030204" pitchFamily="34" charset="0"/>
                <a:cs typeface="Times New Roman" panose="02020603050405020304" pitchFamily="18" charset="0"/>
              </a:rPr>
              <a:t>Roman Empire </a:t>
            </a:r>
          </a:p>
          <a:p>
            <a:pPr marL="228600"/>
            <a:r>
              <a:rPr lang="en-GB" sz="800" dirty="0">
                <a:latin typeface="XCCW Joined 10a" panose="03050602040000000000" pitchFamily="66" charset="0"/>
                <a:ea typeface="Calibri" panose="020F0502020204030204" pitchFamily="34" charset="0"/>
                <a:cs typeface="Times New Roman" panose="02020603050405020304" pitchFamily="18" charset="0"/>
              </a:rPr>
              <a:t>776BC- </a:t>
            </a:r>
            <a:r>
              <a:rPr lang="en-GB" sz="800" dirty="0" smtClean="0">
                <a:latin typeface="XCCW Joined 10a" panose="03050602040000000000" pitchFamily="66" charset="0"/>
                <a:ea typeface="Calibri" panose="020F0502020204030204" pitchFamily="34" charset="0"/>
                <a:cs typeface="Times New Roman" panose="02020603050405020304" pitchFamily="18" charset="0"/>
              </a:rPr>
              <a:t>476 AD</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p:cNvSpPr txBox="1"/>
          <p:nvPr/>
        </p:nvSpPr>
        <p:spPr>
          <a:xfrm>
            <a:off x="5519571" y="1132026"/>
            <a:ext cx="1692119" cy="352725"/>
          </a:xfrm>
          <a:prstGeom prst="rect">
            <a:avLst/>
          </a:prstGeom>
          <a:noFill/>
        </p:spPr>
        <p:txBody>
          <a:bodyPr wrap="square" rtlCol="0">
            <a:spAutoFit/>
          </a:bodyPr>
          <a:lstStyle/>
          <a:p>
            <a:pPr marL="228600">
              <a:lnSpc>
                <a:spcPct val="107000"/>
              </a:lnSpc>
            </a:pPr>
            <a:r>
              <a:rPr lang="en-GB" sz="800" b="1" u="sng" dirty="0">
                <a:latin typeface="XCCW Joined 10a" panose="03050602040000000000" pitchFamily="66" charset="0"/>
                <a:ea typeface="Calibri" panose="020F0502020204030204" pitchFamily="34" charset="0"/>
                <a:cs typeface="Times New Roman" panose="02020603050405020304" pitchFamily="18" charset="0"/>
              </a:rPr>
              <a:t>Iron </a:t>
            </a:r>
            <a:r>
              <a:rPr lang="en-GB" sz="800" b="1" u="sng" dirty="0" smtClean="0">
                <a:latin typeface="XCCW Joined 10a" panose="03050602040000000000" pitchFamily="66" charset="0"/>
                <a:ea typeface="Calibri" panose="020F0502020204030204" pitchFamily="34" charset="0"/>
                <a:cs typeface="Times New Roman" panose="02020603050405020304" pitchFamily="18" charset="0"/>
              </a:rPr>
              <a:t>Age</a:t>
            </a:r>
          </a:p>
          <a:p>
            <a:pPr marL="228600">
              <a:lnSpc>
                <a:spcPct val="107000"/>
              </a:lnSpc>
            </a:pPr>
            <a:r>
              <a:rPr lang="en-GB" sz="800" dirty="0" smtClean="0">
                <a:latin typeface="XCCW Joined 10a" panose="03050602040000000000" pitchFamily="66" charset="0"/>
                <a:ea typeface="Calibri" panose="020F0502020204030204" pitchFamily="34" charset="0"/>
                <a:cs typeface="Times New Roman" panose="02020603050405020304" pitchFamily="18" charset="0"/>
              </a:rPr>
              <a:t>800BC- </a:t>
            </a:r>
            <a:r>
              <a:rPr lang="en-GB" sz="800" dirty="0">
                <a:latin typeface="XCCW Joined 10a" panose="03050602040000000000" pitchFamily="66" charset="0"/>
                <a:ea typeface="Calibri" panose="020F0502020204030204" pitchFamily="34" charset="0"/>
                <a:cs typeface="Times New Roman" panose="02020603050405020304" pitchFamily="18" charset="0"/>
              </a:rPr>
              <a:t>43 AD</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p:cNvSpPr txBox="1"/>
          <p:nvPr/>
        </p:nvSpPr>
        <p:spPr>
          <a:xfrm>
            <a:off x="8483350" y="1065604"/>
            <a:ext cx="1168388" cy="484428"/>
          </a:xfrm>
          <a:prstGeom prst="rect">
            <a:avLst/>
          </a:prstGeom>
          <a:noFill/>
        </p:spPr>
        <p:txBody>
          <a:bodyPr wrap="square" rtlCol="0">
            <a:spAutoFit/>
          </a:bodyPr>
          <a:lstStyle/>
          <a:p>
            <a:pPr marL="228600">
              <a:lnSpc>
                <a:spcPct val="107000"/>
              </a:lnSpc>
            </a:pPr>
            <a:r>
              <a:rPr lang="en-GB" sz="800" b="1" u="sng" dirty="0">
                <a:latin typeface="XCCW Joined 10a" panose="03050602040000000000" pitchFamily="66" charset="0"/>
                <a:ea typeface="Calibri" panose="020F0502020204030204" pitchFamily="34" charset="0"/>
                <a:cs typeface="Times New Roman" panose="02020603050405020304" pitchFamily="18" charset="0"/>
              </a:rPr>
              <a:t>Great Fire </a:t>
            </a:r>
            <a:endParaRPr lang="en-GB" sz="800" b="1" u="sng" dirty="0" smtClean="0">
              <a:latin typeface="XCCW Joined 10a" panose="03050602040000000000" pitchFamily="66" charset="0"/>
              <a:ea typeface="Calibri" panose="020F0502020204030204" pitchFamily="34" charset="0"/>
              <a:cs typeface="Times New Roman" panose="02020603050405020304" pitchFamily="18" charset="0"/>
            </a:endParaRPr>
          </a:p>
          <a:p>
            <a:pPr marL="228600">
              <a:lnSpc>
                <a:spcPct val="107000"/>
              </a:lnSpc>
            </a:pPr>
            <a:r>
              <a:rPr lang="en-GB" sz="800" b="1" u="sng" dirty="0" smtClean="0">
                <a:latin typeface="XCCW Joined 10a" panose="03050602040000000000" pitchFamily="66" charset="0"/>
                <a:ea typeface="Calibri" panose="020F0502020204030204" pitchFamily="34" charset="0"/>
                <a:cs typeface="Times New Roman" panose="02020603050405020304" pitchFamily="18" charset="0"/>
              </a:rPr>
              <a:t>of London</a:t>
            </a:r>
          </a:p>
          <a:p>
            <a:pPr marL="228600">
              <a:lnSpc>
                <a:spcPct val="107000"/>
              </a:lnSpc>
            </a:pPr>
            <a:r>
              <a:rPr lang="en-GB" sz="800" dirty="0" smtClean="0">
                <a:latin typeface="XCCW Joined 10a" panose="03050602040000000000" pitchFamily="66" charset="0"/>
                <a:ea typeface="Calibri" panose="020F0502020204030204" pitchFamily="34" charset="0"/>
                <a:cs typeface="Times New Roman" panose="02020603050405020304" pitchFamily="18" charset="0"/>
              </a:rPr>
              <a:t>1666 AD</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p:cNvSpPr txBox="1"/>
          <p:nvPr/>
        </p:nvSpPr>
        <p:spPr>
          <a:xfrm>
            <a:off x="8675070" y="2122098"/>
            <a:ext cx="1306522" cy="461665"/>
          </a:xfrm>
          <a:prstGeom prst="rect">
            <a:avLst/>
          </a:prstGeom>
          <a:noFill/>
        </p:spPr>
        <p:txBody>
          <a:bodyPr wrap="square" rtlCol="0">
            <a:spAutoFit/>
          </a:bodyPr>
          <a:lstStyle/>
          <a:p>
            <a:pPr marL="228600"/>
            <a:r>
              <a:rPr lang="en-GB" sz="800" b="1" u="sng" dirty="0" smtClean="0">
                <a:latin typeface="XCCW Joined 10a" panose="03050602040000000000" pitchFamily="66" charset="0"/>
                <a:ea typeface="Calibri" panose="020F0502020204030204" pitchFamily="34" charset="0"/>
                <a:cs typeface="Times New Roman" panose="02020603050405020304" pitchFamily="18" charset="0"/>
              </a:rPr>
              <a:t>Florence Nightingale</a:t>
            </a:r>
          </a:p>
          <a:p>
            <a:pPr marL="228600"/>
            <a:r>
              <a:rPr lang="en-GB" sz="800" dirty="0" smtClean="0">
                <a:latin typeface="XCCW Joined 10a" panose="03050602040000000000" pitchFamily="66" charset="0"/>
                <a:ea typeface="Calibri" panose="020F0502020204030204" pitchFamily="34" charset="0"/>
                <a:cs typeface="Times New Roman" panose="02020603050405020304" pitchFamily="18" charset="0"/>
              </a:rPr>
              <a:t>1883 AD</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Connector 27"/>
          <p:cNvCxnSpPr/>
          <p:nvPr/>
        </p:nvCxnSpPr>
        <p:spPr>
          <a:xfrm>
            <a:off x="9468798" y="1808738"/>
            <a:ext cx="0" cy="304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903876" y="1469384"/>
            <a:ext cx="0" cy="304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059486" y="1135952"/>
            <a:ext cx="1900066" cy="338554"/>
          </a:xfrm>
          <a:prstGeom prst="rect">
            <a:avLst/>
          </a:prstGeom>
          <a:noFill/>
        </p:spPr>
        <p:txBody>
          <a:bodyPr wrap="square" rtlCol="0">
            <a:spAutoFit/>
          </a:bodyPr>
          <a:lstStyle/>
          <a:p>
            <a:pPr marL="228600"/>
            <a:r>
              <a:rPr lang="en-GB" sz="800" b="1" u="sng" dirty="0" smtClean="0">
                <a:latin typeface="XCCW Joined 10a" panose="03050602040000000000" pitchFamily="66" charset="0"/>
                <a:ea typeface="Calibri" panose="020F0502020204030204" pitchFamily="34" charset="0"/>
                <a:cs typeface="Times New Roman" panose="02020603050405020304" pitchFamily="18" charset="0"/>
              </a:rPr>
              <a:t>Anglo Saxons</a:t>
            </a:r>
          </a:p>
          <a:p>
            <a:pPr marL="228600"/>
            <a:r>
              <a:rPr lang="en-GB" sz="800" dirty="0" smtClean="0">
                <a:latin typeface="XCCW Joined 10a" panose="03050602040000000000" pitchFamily="66" charset="0"/>
                <a:ea typeface="Calibri" panose="020F0502020204030204" pitchFamily="34" charset="0"/>
                <a:cs typeface="Times New Roman" panose="02020603050405020304" pitchFamily="18" charset="0"/>
              </a:rPr>
              <a:t>449 AD -1066 AD</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33" name="Rectangle 1032"/>
          <p:cNvSpPr/>
          <p:nvPr/>
        </p:nvSpPr>
        <p:spPr>
          <a:xfrm>
            <a:off x="947881" y="5235188"/>
            <a:ext cx="2880449" cy="1446550"/>
          </a:xfrm>
          <a:prstGeom prst="rect">
            <a:avLst/>
          </a:prstGeom>
        </p:spPr>
        <p:txBody>
          <a:bodyPr wrap="square">
            <a:spAutoFit/>
          </a:bodyPr>
          <a:lstStyle/>
          <a:p>
            <a:pPr lvl="0"/>
            <a:r>
              <a:rPr lang="en-GB" sz="1100" b="1" u="sng" dirty="0" smtClean="0">
                <a:solidFill>
                  <a:prstClr val="black"/>
                </a:solidFill>
                <a:latin typeface="XCCW Joined 10a" panose="03050602040000000000" pitchFamily="66" charset="0"/>
              </a:rPr>
              <a:t>Beowulf</a:t>
            </a:r>
          </a:p>
          <a:p>
            <a:pPr lvl="0"/>
            <a:endParaRPr lang="en-GB" sz="1100" b="1" u="sng" dirty="0">
              <a:solidFill>
                <a:prstClr val="black"/>
              </a:solidFill>
              <a:latin typeface="XCCW Joined 10a" panose="03050602040000000000" pitchFamily="66" charset="0"/>
            </a:endParaRPr>
          </a:p>
          <a:p>
            <a:pPr lvl="0"/>
            <a:r>
              <a:rPr lang="en-GB" sz="1100" dirty="0" smtClean="0">
                <a:solidFill>
                  <a:prstClr val="black"/>
                </a:solidFill>
                <a:latin typeface="XCCW Joined 10a" panose="03050602040000000000" pitchFamily="66" charset="0"/>
              </a:rPr>
              <a:t>The story of Beowulf is told in a poem where it tells the tale of a hero who kills man-eating monsters. It is one of the most important works of Old English literature.</a:t>
            </a:r>
            <a:endParaRPr lang="en-GB" sz="1100" dirty="0">
              <a:solidFill>
                <a:prstClr val="black"/>
              </a:solidFill>
              <a:latin typeface="XCCW Joined 10a" panose="03050602040000000000" pitchFamily="66" charset="0"/>
            </a:endParaRPr>
          </a:p>
        </p:txBody>
      </p:sp>
      <p:pic>
        <p:nvPicPr>
          <p:cNvPr id="7" name="Picture 6"/>
          <p:cNvPicPr>
            <a:picLocks noChangeAspect="1"/>
          </p:cNvPicPr>
          <p:nvPr/>
        </p:nvPicPr>
        <p:blipFill rotWithShape="1">
          <a:blip r:embed="rId2"/>
          <a:srcRect l="19245" t="11356" r="20847" b="16397"/>
          <a:stretch/>
        </p:blipFill>
        <p:spPr>
          <a:xfrm>
            <a:off x="3798932" y="4444410"/>
            <a:ext cx="2672576" cy="2162962"/>
          </a:xfrm>
          <a:prstGeom prst="rect">
            <a:avLst/>
          </a:prstGeom>
        </p:spPr>
      </p:pic>
      <p:pic>
        <p:nvPicPr>
          <p:cNvPr id="8" name="Picture 7"/>
          <p:cNvPicPr>
            <a:picLocks noChangeAspect="1"/>
          </p:cNvPicPr>
          <p:nvPr/>
        </p:nvPicPr>
        <p:blipFill rotWithShape="1">
          <a:blip r:embed="rId3"/>
          <a:srcRect l="23738" t="25340" r="32655" b="22953"/>
          <a:stretch/>
        </p:blipFill>
        <p:spPr>
          <a:xfrm>
            <a:off x="6635880" y="2547726"/>
            <a:ext cx="2440387" cy="1626925"/>
          </a:xfrm>
          <a:prstGeom prst="rect">
            <a:avLst/>
          </a:prstGeom>
        </p:spPr>
      </p:pic>
    </p:spTree>
    <p:extLst>
      <p:ext uri="{BB962C8B-B14F-4D97-AF65-F5344CB8AC3E}">
        <p14:creationId xmlns:p14="http://schemas.microsoft.com/office/powerpoint/2010/main" val="65181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9725" y="219075"/>
            <a:ext cx="6772275" cy="369332"/>
          </a:xfrm>
          <a:prstGeom prst="rect">
            <a:avLst/>
          </a:prstGeom>
          <a:noFill/>
        </p:spPr>
        <p:txBody>
          <a:bodyPr wrap="square" rtlCol="0">
            <a:spAutoFit/>
          </a:bodyPr>
          <a:lstStyle/>
          <a:p>
            <a:pPr algn="ctr"/>
            <a:r>
              <a:rPr lang="en-GB" b="1" u="sng" dirty="0" smtClean="0">
                <a:latin typeface="XCCW Joined 10a" panose="03050602040000000000" pitchFamily="66" charset="0"/>
              </a:rPr>
              <a:t>History Knowledge Organiser- I am Warrior</a:t>
            </a:r>
            <a:endParaRPr lang="en-GB" b="1" u="sng" dirty="0">
              <a:latin typeface="XCCW Joined 10a" panose="03050602040000000000" pitchFamily="66" charset="0"/>
            </a:endParaRPr>
          </a:p>
        </p:txBody>
      </p:sp>
      <p:sp>
        <p:nvSpPr>
          <p:cNvPr id="10" name="Rectangle 9"/>
          <p:cNvSpPr/>
          <p:nvPr/>
        </p:nvSpPr>
        <p:spPr>
          <a:xfrm>
            <a:off x="2946794" y="-3637187"/>
            <a:ext cx="8622302" cy="369332"/>
          </a:xfrm>
          <a:prstGeom prst="rect">
            <a:avLst/>
          </a:prstGeom>
        </p:spPr>
        <p:txBody>
          <a:bodyPr wrap="square">
            <a:spAutoFit/>
          </a:bodyPr>
          <a:lstStyle/>
          <a:p>
            <a:pPr algn="ctr"/>
            <a:r>
              <a:rPr lang="en-GB" b="1" u="sng" dirty="0">
                <a:latin typeface="XCCW Joined 10a" panose="03050602040000000000" pitchFamily="66" charset="0"/>
              </a:rPr>
              <a:t>Indus Valley Civilisation- </a:t>
            </a:r>
            <a:r>
              <a:rPr lang="en-GB" b="1" u="sng" dirty="0" smtClean="0">
                <a:latin typeface="XCCW Joined 10a" panose="03050602040000000000" pitchFamily="66" charset="0"/>
              </a:rPr>
              <a:t>History Knowledge </a:t>
            </a:r>
            <a:r>
              <a:rPr lang="en-GB" b="1" u="sng" dirty="0">
                <a:latin typeface="XCCW Joined 10a" panose="03050602040000000000" pitchFamily="66" charset="0"/>
              </a:rPr>
              <a:t>Organiser</a:t>
            </a:r>
          </a:p>
        </p:txBody>
      </p:sp>
      <p:sp>
        <p:nvSpPr>
          <p:cNvPr id="11" name="AutoShape 2" descr="See the source image"/>
          <p:cNvSpPr>
            <a:spLocks noChangeAspect="1" noChangeArrowheads="1"/>
          </p:cNvSpPr>
          <p:nvPr/>
        </p:nvSpPr>
        <p:spPr bwMode="auto">
          <a:xfrm>
            <a:off x="654444" y="-390684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12" name="Straight Connector 11"/>
          <p:cNvCxnSpPr/>
          <p:nvPr/>
        </p:nvCxnSpPr>
        <p:spPr>
          <a:xfrm flipV="1">
            <a:off x="1249843" y="1965748"/>
            <a:ext cx="8218955" cy="32984"/>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60488" y="1749872"/>
            <a:ext cx="0" cy="223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26330" y="1979181"/>
            <a:ext cx="0" cy="304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64252" y="1674381"/>
            <a:ext cx="0" cy="304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03042" y="1998732"/>
            <a:ext cx="0" cy="304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00092" y="1684170"/>
            <a:ext cx="0" cy="304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64978" y="1943286"/>
            <a:ext cx="0" cy="304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00348" y="1187041"/>
            <a:ext cx="1225982" cy="584775"/>
          </a:xfrm>
          <a:prstGeom prst="rect">
            <a:avLst/>
          </a:prstGeom>
          <a:noFill/>
        </p:spPr>
        <p:txBody>
          <a:bodyPr wrap="square" rtlCol="0">
            <a:spAutoFit/>
          </a:bodyPr>
          <a:lstStyle/>
          <a:p>
            <a:pPr lvl="0"/>
            <a:r>
              <a:rPr lang="en-GB" sz="800" b="1" u="sng" dirty="0" smtClean="0">
                <a:solidFill>
                  <a:prstClr val="black"/>
                </a:solidFill>
                <a:latin typeface="XCCW Joined 10a" panose="03050602040000000000" pitchFamily="66" charset="0"/>
              </a:rPr>
              <a:t>449 AD</a:t>
            </a:r>
          </a:p>
          <a:p>
            <a:pPr lvl="0"/>
            <a:r>
              <a:rPr lang="en-GB" sz="800" dirty="0" smtClean="0">
                <a:solidFill>
                  <a:prstClr val="black"/>
                </a:solidFill>
                <a:latin typeface="XCCW Joined 10a" panose="03050602040000000000" pitchFamily="66" charset="0"/>
              </a:rPr>
              <a:t>Anglos and Saxons first arrive in Britain</a:t>
            </a:r>
            <a:r>
              <a:rPr lang="en-GB" sz="700" dirty="0" smtClean="0">
                <a:solidFill>
                  <a:prstClr val="black"/>
                </a:solidFill>
                <a:latin typeface="XCCW Joined 10a" panose="03050602040000000000" pitchFamily="66" charset="0"/>
              </a:rPr>
              <a:t>.</a:t>
            </a:r>
            <a:endParaRPr lang="en-GB" sz="700" dirty="0">
              <a:solidFill>
                <a:prstClr val="black"/>
              </a:solidFill>
              <a:latin typeface="XCCW Joined 10a" panose="03050602040000000000" pitchFamily="66" charset="0"/>
            </a:endParaRPr>
          </a:p>
        </p:txBody>
      </p:sp>
      <p:cxnSp>
        <p:nvCxnSpPr>
          <p:cNvPr id="28" name="Straight Connector 27"/>
          <p:cNvCxnSpPr/>
          <p:nvPr/>
        </p:nvCxnSpPr>
        <p:spPr>
          <a:xfrm>
            <a:off x="9468798" y="1668872"/>
            <a:ext cx="0" cy="304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25563" y="1962078"/>
            <a:ext cx="0" cy="304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910441" y="1657278"/>
            <a:ext cx="0" cy="304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429134" y="2260862"/>
            <a:ext cx="1340315" cy="461665"/>
          </a:xfrm>
          <a:prstGeom prst="rect">
            <a:avLst/>
          </a:prstGeom>
          <a:noFill/>
        </p:spPr>
        <p:txBody>
          <a:bodyPr wrap="square" rtlCol="0">
            <a:spAutoFit/>
          </a:bodyPr>
          <a:lstStyle/>
          <a:p>
            <a:pPr lvl="0"/>
            <a:r>
              <a:rPr lang="en-GB" sz="800" b="1" u="sng" dirty="0" smtClean="0">
                <a:solidFill>
                  <a:prstClr val="black"/>
                </a:solidFill>
                <a:latin typeface="XCCW Joined 10a" panose="03050602040000000000" pitchFamily="66" charset="0"/>
              </a:rPr>
              <a:t>878 AD</a:t>
            </a:r>
          </a:p>
          <a:p>
            <a:pPr lvl="0"/>
            <a:r>
              <a:rPr lang="en-GB" sz="800" dirty="0">
                <a:solidFill>
                  <a:prstClr val="black"/>
                </a:solidFill>
                <a:latin typeface="XCCW Joined 10a" panose="03050602040000000000" pitchFamily="66" charset="0"/>
              </a:rPr>
              <a:t>Establishment of the Danelaw.</a:t>
            </a:r>
          </a:p>
        </p:txBody>
      </p:sp>
      <p:sp>
        <p:nvSpPr>
          <p:cNvPr id="36" name="TextBox 35"/>
          <p:cNvSpPr txBox="1"/>
          <p:nvPr/>
        </p:nvSpPr>
        <p:spPr>
          <a:xfrm>
            <a:off x="2646033" y="1199940"/>
            <a:ext cx="1250458" cy="461665"/>
          </a:xfrm>
          <a:prstGeom prst="rect">
            <a:avLst/>
          </a:prstGeom>
          <a:noFill/>
        </p:spPr>
        <p:txBody>
          <a:bodyPr wrap="square" rtlCol="0">
            <a:spAutoFit/>
          </a:bodyPr>
          <a:lstStyle/>
          <a:p>
            <a:pPr lvl="0"/>
            <a:r>
              <a:rPr lang="en-GB" sz="800" b="1" u="sng" dirty="0" smtClean="0">
                <a:solidFill>
                  <a:prstClr val="black"/>
                </a:solidFill>
                <a:latin typeface="XCCW Joined 10a" panose="03050602040000000000" pitchFamily="66" charset="0"/>
              </a:rPr>
              <a:t>787 AD</a:t>
            </a:r>
          </a:p>
          <a:p>
            <a:pPr lvl="0"/>
            <a:r>
              <a:rPr lang="en-GB" sz="800" dirty="0" smtClean="0">
                <a:solidFill>
                  <a:prstClr val="black"/>
                </a:solidFill>
                <a:latin typeface="XCCW Joined 10a" panose="03050602040000000000" pitchFamily="66" charset="0"/>
              </a:rPr>
              <a:t>Viking invasions begin.</a:t>
            </a:r>
            <a:endParaRPr lang="en-GB" sz="800" dirty="0">
              <a:solidFill>
                <a:prstClr val="black"/>
              </a:solidFill>
              <a:latin typeface="XCCW Joined 10a" panose="03050602040000000000" pitchFamily="66" charset="0"/>
            </a:endParaRPr>
          </a:p>
        </p:txBody>
      </p:sp>
      <p:sp>
        <p:nvSpPr>
          <p:cNvPr id="37" name="TextBox 36"/>
          <p:cNvSpPr txBox="1"/>
          <p:nvPr/>
        </p:nvSpPr>
        <p:spPr>
          <a:xfrm>
            <a:off x="1504538" y="2280310"/>
            <a:ext cx="1624128" cy="461665"/>
          </a:xfrm>
          <a:prstGeom prst="rect">
            <a:avLst/>
          </a:prstGeom>
          <a:noFill/>
        </p:spPr>
        <p:txBody>
          <a:bodyPr wrap="square" rtlCol="0">
            <a:spAutoFit/>
          </a:bodyPr>
          <a:lstStyle/>
          <a:p>
            <a:pPr lvl="0"/>
            <a:r>
              <a:rPr lang="en-GB" sz="800" b="1" u="sng" dirty="0" smtClean="0">
                <a:solidFill>
                  <a:prstClr val="black"/>
                </a:solidFill>
                <a:latin typeface="XCCW Joined 10a" panose="03050602040000000000" pitchFamily="66" charset="0"/>
              </a:rPr>
              <a:t>590 AD - 700 AD         </a:t>
            </a:r>
            <a:r>
              <a:rPr lang="en-GB" sz="800" dirty="0" smtClean="0">
                <a:solidFill>
                  <a:prstClr val="black"/>
                </a:solidFill>
                <a:latin typeface="XCCW Joined 10a" panose="03050602040000000000" pitchFamily="66" charset="0"/>
              </a:rPr>
              <a:t>Anglo-Saxons convert to Christianity. </a:t>
            </a:r>
            <a:endParaRPr lang="en-GB" sz="800" dirty="0">
              <a:solidFill>
                <a:prstClr val="black"/>
              </a:solidFill>
              <a:latin typeface="XCCW Joined 10a" panose="03050602040000000000" pitchFamily="66" charset="0"/>
            </a:endParaRPr>
          </a:p>
        </p:txBody>
      </p:sp>
      <p:sp>
        <p:nvSpPr>
          <p:cNvPr id="38" name="TextBox 37"/>
          <p:cNvSpPr txBox="1"/>
          <p:nvPr/>
        </p:nvSpPr>
        <p:spPr>
          <a:xfrm>
            <a:off x="6420743" y="1057734"/>
            <a:ext cx="1340315" cy="584775"/>
          </a:xfrm>
          <a:prstGeom prst="rect">
            <a:avLst/>
          </a:prstGeom>
          <a:noFill/>
        </p:spPr>
        <p:txBody>
          <a:bodyPr wrap="square" rtlCol="0">
            <a:spAutoFit/>
          </a:bodyPr>
          <a:lstStyle/>
          <a:p>
            <a:pPr lvl="0"/>
            <a:endParaRPr lang="en-GB" sz="800" dirty="0">
              <a:solidFill>
                <a:prstClr val="black"/>
              </a:solidFill>
              <a:latin typeface="XCCW Joined 10a" panose="03050602040000000000" pitchFamily="66" charset="0"/>
            </a:endParaRPr>
          </a:p>
          <a:p>
            <a:pPr lvl="0"/>
            <a:r>
              <a:rPr lang="en-GB" sz="800" b="1" u="sng" dirty="0" smtClean="0">
                <a:solidFill>
                  <a:prstClr val="black"/>
                </a:solidFill>
                <a:latin typeface="XCCW Joined 10a" panose="03050602040000000000" pitchFamily="66" charset="0"/>
              </a:rPr>
              <a:t>1016 AD </a:t>
            </a:r>
          </a:p>
          <a:p>
            <a:pPr lvl="0"/>
            <a:r>
              <a:rPr lang="en-GB" sz="800" dirty="0" smtClean="0">
                <a:solidFill>
                  <a:prstClr val="black"/>
                </a:solidFill>
                <a:latin typeface="XCCW Joined 10a" panose="03050602040000000000" pitchFamily="66" charset="0"/>
              </a:rPr>
              <a:t>Cnut </a:t>
            </a:r>
            <a:r>
              <a:rPr lang="en-GB" sz="800" dirty="0">
                <a:solidFill>
                  <a:prstClr val="black"/>
                </a:solidFill>
                <a:latin typeface="XCCW Joined 10a" panose="03050602040000000000" pitchFamily="66" charset="0"/>
              </a:rPr>
              <a:t>becomes king of England</a:t>
            </a:r>
          </a:p>
        </p:txBody>
      </p:sp>
      <p:sp>
        <p:nvSpPr>
          <p:cNvPr id="39" name="TextBox 38"/>
          <p:cNvSpPr txBox="1"/>
          <p:nvPr/>
        </p:nvSpPr>
        <p:spPr>
          <a:xfrm>
            <a:off x="4164105" y="1108640"/>
            <a:ext cx="1583839" cy="461665"/>
          </a:xfrm>
          <a:prstGeom prst="rect">
            <a:avLst/>
          </a:prstGeom>
          <a:noFill/>
        </p:spPr>
        <p:txBody>
          <a:bodyPr wrap="square" rtlCol="0">
            <a:spAutoFit/>
          </a:bodyPr>
          <a:lstStyle/>
          <a:p>
            <a:pPr lvl="0"/>
            <a:endParaRPr lang="en-GB" sz="800" dirty="0">
              <a:solidFill>
                <a:prstClr val="black"/>
              </a:solidFill>
              <a:latin typeface="XCCW Joined 10a" panose="03050602040000000000" pitchFamily="66" charset="0"/>
            </a:endParaRPr>
          </a:p>
          <a:p>
            <a:pPr lvl="0"/>
            <a:r>
              <a:rPr lang="en-GB" sz="800" b="1" u="sng" dirty="0" smtClean="0">
                <a:solidFill>
                  <a:prstClr val="black"/>
                </a:solidFill>
                <a:latin typeface="XCCW Joined 10a" panose="03050602040000000000" pitchFamily="66" charset="0"/>
              </a:rPr>
              <a:t>937 AD   </a:t>
            </a:r>
          </a:p>
          <a:p>
            <a:pPr lvl="0"/>
            <a:r>
              <a:rPr lang="en-GB" sz="800" dirty="0">
                <a:solidFill>
                  <a:prstClr val="black"/>
                </a:solidFill>
                <a:latin typeface="XCCW Joined 10a" panose="03050602040000000000" pitchFamily="66" charset="0"/>
              </a:rPr>
              <a:t>Battle of </a:t>
            </a:r>
            <a:r>
              <a:rPr lang="en-GB" sz="800" dirty="0" err="1">
                <a:solidFill>
                  <a:prstClr val="black"/>
                </a:solidFill>
                <a:latin typeface="XCCW Joined 10a" panose="03050602040000000000" pitchFamily="66" charset="0"/>
              </a:rPr>
              <a:t>Brunanburh</a:t>
            </a:r>
            <a:endParaRPr lang="en-GB" sz="800" dirty="0">
              <a:solidFill>
                <a:prstClr val="black"/>
              </a:solidFill>
              <a:latin typeface="XCCW Joined 10a" panose="03050602040000000000" pitchFamily="66" charset="0"/>
            </a:endParaRPr>
          </a:p>
        </p:txBody>
      </p:sp>
      <p:sp>
        <p:nvSpPr>
          <p:cNvPr id="40" name="TextBox 39"/>
          <p:cNvSpPr txBox="1"/>
          <p:nvPr/>
        </p:nvSpPr>
        <p:spPr>
          <a:xfrm>
            <a:off x="8696129" y="1197506"/>
            <a:ext cx="1340315" cy="461665"/>
          </a:xfrm>
          <a:prstGeom prst="rect">
            <a:avLst/>
          </a:prstGeom>
          <a:noFill/>
        </p:spPr>
        <p:txBody>
          <a:bodyPr wrap="square" rtlCol="0">
            <a:spAutoFit/>
          </a:bodyPr>
          <a:lstStyle/>
          <a:p>
            <a:pPr lvl="0"/>
            <a:r>
              <a:rPr lang="en-GB" sz="800" b="1" u="sng" dirty="0" smtClean="0">
                <a:solidFill>
                  <a:prstClr val="black"/>
                </a:solidFill>
                <a:latin typeface="XCCW Joined 10a" panose="03050602040000000000" pitchFamily="66" charset="0"/>
              </a:rPr>
              <a:t>1066 AD</a:t>
            </a:r>
          </a:p>
          <a:p>
            <a:pPr lvl="0"/>
            <a:r>
              <a:rPr lang="en-GB" sz="800" dirty="0" smtClean="0">
                <a:solidFill>
                  <a:prstClr val="black"/>
                </a:solidFill>
                <a:latin typeface="XCCW Joined 10a" panose="03050602040000000000" pitchFamily="66" charset="0"/>
              </a:rPr>
              <a:t>The Norman Conquest</a:t>
            </a:r>
            <a:endParaRPr lang="en-GB" sz="900" dirty="0">
              <a:solidFill>
                <a:prstClr val="black"/>
              </a:solidFill>
              <a:latin typeface="XCCW Joined 10a" panose="03050602040000000000" pitchFamily="66" charset="0"/>
            </a:endParaRPr>
          </a:p>
        </p:txBody>
      </p:sp>
      <p:sp>
        <p:nvSpPr>
          <p:cNvPr id="45" name="TextBox 44"/>
          <p:cNvSpPr txBox="1"/>
          <p:nvPr/>
        </p:nvSpPr>
        <p:spPr>
          <a:xfrm>
            <a:off x="7446008" y="2270548"/>
            <a:ext cx="1515725" cy="461665"/>
          </a:xfrm>
          <a:prstGeom prst="rect">
            <a:avLst/>
          </a:prstGeom>
          <a:noFill/>
        </p:spPr>
        <p:txBody>
          <a:bodyPr wrap="square" rtlCol="0">
            <a:spAutoFit/>
          </a:bodyPr>
          <a:lstStyle/>
          <a:p>
            <a:pPr lvl="0"/>
            <a:r>
              <a:rPr lang="en-GB" sz="800" b="1" u="sng" dirty="0" smtClean="0">
                <a:solidFill>
                  <a:prstClr val="black"/>
                </a:solidFill>
                <a:latin typeface="XCCW Joined 10a" panose="03050602040000000000" pitchFamily="66" charset="0"/>
              </a:rPr>
              <a:t>1016 AD – 1042 AD </a:t>
            </a:r>
            <a:r>
              <a:rPr lang="en-GB" sz="800" dirty="0">
                <a:solidFill>
                  <a:prstClr val="black"/>
                </a:solidFill>
                <a:latin typeface="XCCW Joined 10a" panose="03050602040000000000" pitchFamily="66" charset="0"/>
              </a:rPr>
              <a:t>England ruled by Danish kings</a:t>
            </a:r>
            <a:r>
              <a:rPr lang="en-GB" sz="800" dirty="0" smtClean="0">
                <a:solidFill>
                  <a:prstClr val="black"/>
                </a:solidFill>
                <a:latin typeface="XCCW Joined 10a" panose="03050602040000000000" pitchFamily="66" charset="0"/>
              </a:rPr>
              <a:t>.</a:t>
            </a:r>
            <a:endParaRPr lang="en-GB" sz="800" dirty="0">
              <a:solidFill>
                <a:prstClr val="black"/>
              </a:solidFill>
              <a:latin typeface="XCCW Joined 10a" panose="03050602040000000000" pitchFamily="66" charset="0"/>
            </a:endParaRPr>
          </a:p>
        </p:txBody>
      </p:sp>
      <p:sp>
        <p:nvSpPr>
          <p:cNvPr id="46" name="TextBox 45"/>
          <p:cNvSpPr txBox="1"/>
          <p:nvPr/>
        </p:nvSpPr>
        <p:spPr>
          <a:xfrm>
            <a:off x="5155406" y="2124976"/>
            <a:ext cx="1340315" cy="584775"/>
          </a:xfrm>
          <a:prstGeom prst="rect">
            <a:avLst/>
          </a:prstGeom>
          <a:noFill/>
        </p:spPr>
        <p:txBody>
          <a:bodyPr wrap="square" rtlCol="0">
            <a:spAutoFit/>
          </a:bodyPr>
          <a:lstStyle/>
          <a:p>
            <a:pPr lvl="0"/>
            <a:endParaRPr lang="en-GB" sz="800" dirty="0">
              <a:solidFill>
                <a:prstClr val="black"/>
              </a:solidFill>
              <a:latin typeface="XCCW Joined 10a" panose="03050602040000000000" pitchFamily="66" charset="0"/>
            </a:endParaRPr>
          </a:p>
          <a:p>
            <a:pPr lvl="0"/>
            <a:r>
              <a:rPr lang="en-GB" sz="800" b="1" u="sng" dirty="0" smtClean="0">
                <a:solidFill>
                  <a:prstClr val="black"/>
                </a:solidFill>
                <a:latin typeface="XCCW Joined 10a" panose="03050602040000000000" pitchFamily="66" charset="0"/>
              </a:rPr>
              <a:t>957 AD – 975 AD </a:t>
            </a:r>
          </a:p>
          <a:p>
            <a:pPr lvl="0"/>
            <a:r>
              <a:rPr lang="en-GB" sz="800" dirty="0" smtClean="0">
                <a:solidFill>
                  <a:prstClr val="black"/>
                </a:solidFill>
                <a:latin typeface="XCCW Joined 10a" panose="03050602040000000000" pitchFamily="66" charset="0"/>
              </a:rPr>
              <a:t>England </a:t>
            </a:r>
            <a:r>
              <a:rPr lang="en-GB" sz="800" dirty="0">
                <a:solidFill>
                  <a:prstClr val="black"/>
                </a:solidFill>
                <a:latin typeface="XCCW Joined 10a" panose="03050602040000000000" pitchFamily="66" charset="0"/>
              </a:rPr>
              <a:t>united under King </a:t>
            </a:r>
            <a:r>
              <a:rPr lang="en-GB" sz="800" dirty="0" smtClean="0">
                <a:solidFill>
                  <a:prstClr val="black"/>
                </a:solidFill>
                <a:latin typeface="XCCW Joined 10a" panose="03050602040000000000" pitchFamily="66" charset="0"/>
              </a:rPr>
              <a:t>Edgar.</a:t>
            </a:r>
            <a:endParaRPr lang="en-GB" sz="800" dirty="0">
              <a:solidFill>
                <a:prstClr val="black"/>
              </a:solidFill>
              <a:latin typeface="XCCW Joined 10a" panose="03050602040000000000"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522996329"/>
              </p:ext>
            </p:extLst>
          </p:nvPr>
        </p:nvGraphicFramePr>
        <p:xfrm>
          <a:off x="1053891" y="2742300"/>
          <a:ext cx="4008444" cy="3838681"/>
        </p:xfrm>
        <a:graphic>
          <a:graphicData uri="http://schemas.openxmlformats.org/drawingml/2006/table">
            <a:tbl>
              <a:tblPr firstRow="1" bandRow="1">
                <a:tableStyleId>{21E4AEA4-8DFA-4A89-87EB-49C32662AFE0}</a:tableStyleId>
              </a:tblPr>
              <a:tblGrid>
                <a:gridCol w="976928">
                  <a:extLst>
                    <a:ext uri="{9D8B030D-6E8A-4147-A177-3AD203B41FA5}">
                      <a16:colId xmlns:a16="http://schemas.microsoft.com/office/drawing/2014/main" val="994892104"/>
                    </a:ext>
                  </a:extLst>
                </a:gridCol>
                <a:gridCol w="3031516">
                  <a:extLst>
                    <a:ext uri="{9D8B030D-6E8A-4147-A177-3AD203B41FA5}">
                      <a16:colId xmlns:a16="http://schemas.microsoft.com/office/drawing/2014/main" val="1384049934"/>
                    </a:ext>
                  </a:extLst>
                </a:gridCol>
              </a:tblGrid>
              <a:tr h="219181">
                <a:tc>
                  <a:txBody>
                    <a:bodyPr/>
                    <a:lstStyle/>
                    <a:p>
                      <a:r>
                        <a:rPr lang="en-GB" sz="900" dirty="0" smtClean="0">
                          <a:latin typeface="XCCW Joined 10a" panose="03050602040000000000" pitchFamily="66" charset="0"/>
                        </a:rPr>
                        <a:t>Key</a:t>
                      </a:r>
                      <a:r>
                        <a:rPr lang="en-GB" sz="900" baseline="0" dirty="0" smtClean="0">
                          <a:latin typeface="XCCW Joined 10a" panose="03050602040000000000" pitchFamily="66" charset="0"/>
                        </a:rPr>
                        <a:t> Vocab</a:t>
                      </a:r>
                      <a:endParaRPr lang="en-GB" sz="900" dirty="0">
                        <a:latin typeface="XCCW Joined 10a" panose="03050602040000000000" pitchFamily="66" charset="0"/>
                      </a:endParaRPr>
                    </a:p>
                  </a:txBody>
                  <a:tcPr/>
                </a:tc>
                <a:tc>
                  <a:txBody>
                    <a:bodyPr/>
                    <a:lstStyle/>
                    <a:p>
                      <a:r>
                        <a:rPr lang="en-GB" sz="900" dirty="0" smtClean="0">
                          <a:latin typeface="XCCW Joined 10a" panose="03050602040000000000" pitchFamily="66" charset="0"/>
                        </a:rPr>
                        <a:t>Meaning</a:t>
                      </a:r>
                      <a:endParaRPr lang="en-GB" sz="900" dirty="0">
                        <a:latin typeface="XCCW Joined 10a" panose="03050602040000000000" pitchFamily="66" charset="0"/>
                      </a:endParaRPr>
                    </a:p>
                  </a:txBody>
                  <a:tcPr/>
                </a:tc>
                <a:extLst>
                  <a:ext uri="{0D108BD9-81ED-4DB2-BD59-A6C34878D82A}">
                    <a16:rowId xmlns:a16="http://schemas.microsoft.com/office/drawing/2014/main" val="1638187665"/>
                  </a:ext>
                </a:extLst>
              </a:tr>
              <a:tr h="242041">
                <a:tc>
                  <a:txBody>
                    <a:bodyPr/>
                    <a:lstStyle/>
                    <a:p>
                      <a:r>
                        <a:rPr lang="en-GB" sz="800" b="1" dirty="0" smtClean="0">
                          <a:latin typeface="XCCW Joined 10a" panose="03050602040000000000" pitchFamily="66" charset="0"/>
                        </a:rPr>
                        <a:t>Anglo-Saxons</a:t>
                      </a:r>
                      <a:endParaRPr lang="en-GB" sz="800" b="1" dirty="0">
                        <a:latin typeface="XCCW Joined 10a" panose="03050602040000000000" pitchFamily="66" charset="0"/>
                      </a:endParaRPr>
                    </a:p>
                  </a:txBody>
                  <a:tcPr/>
                </a:tc>
                <a:tc>
                  <a:txBody>
                    <a:bodyPr/>
                    <a:lstStyle/>
                    <a:p>
                      <a:r>
                        <a:rPr lang="en-GB" sz="800" dirty="0" smtClean="0">
                          <a:latin typeface="XCCW Joined 10a" panose="03050602040000000000" pitchFamily="66" charset="0"/>
                        </a:rPr>
                        <a:t>A tribe that invaded</a:t>
                      </a:r>
                      <a:r>
                        <a:rPr lang="en-GB" sz="800" baseline="0" dirty="0" smtClean="0">
                          <a:latin typeface="XCCW Joined 10a" panose="03050602040000000000" pitchFamily="66" charset="0"/>
                        </a:rPr>
                        <a:t> and settled in Britain.</a:t>
                      </a:r>
                      <a:endParaRPr lang="en-GB" sz="800" dirty="0">
                        <a:latin typeface="XCCW Joined 10a" panose="03050602040000000000" pitchFamily="66" charset="0"/>
                      </a:endParaRPr>
                    </a:p>
                  </a:txBody>
                  <a:tcPr/>
                </a:tc>
                <a:extLst>
                  <a:ext uri="{0D108BD9-81ED-4DB2-BD59-A6C34878D82A}">
                    <a16:rowId xmlns:a16="http://schemas.microsoft.com/office/drawing/2014/main" val="3154730857"/>
                  </a:ext>
                </a:extLst>
              </a:tr>
              <a:tr h="370840">
                <a:tc>
                  <a:txBody>
                    <a:bodyPr/>
                    <a:lstStyle/>
                    <a:p>
                      <a:r>
                        <a:rPr lang="en-GB" sz="800" b="1" dirty="0" smtClean="0">
                          <a:latin typeface="XCCW Joined 10a" panose="03050602040000000000" pitchFamily="66" charset="0"/>
                        </a:rPr>
                        <a:t>Settlements</a:t>
                      </a:r>
                      <a:endParaRPr lang="en-GB" sz="800" b="1" dirty="0">
                        <a:latin typeface="XCCW Joined 10a" panose="03050602040000000000" pitchFamily="66" charset="0"/>
                      </a:endParaRPr>
                    </a:p>
                  </a:txBody>
                  <a:tcPr/>
                </a:tc>
                <a:tc>
                  <a:txBody>
                    <a:bodyPr/>
                    <a:lstStyle/>
                    <a:p>
                      <a:r>
                        <a:rPr lang="en-GB" sz="800" dirty="0" smtClean="0">
                          <a:latin typeface="XCCW Joined 10a" panose="03050602040000000000" pitchFamily="66" charset="0"/>
                        </a:rPr>
                        <a:t>A place where</a:t>
                      </a:r>
                      <a:r>
                        <a:rPr lang="en-GB" sz="800" baseline="0" dirty="0" smtClean="0">
                          <a:latin typeface="XCCW Joined 10a" panose="03050602040000000000" pitchFamily="66" charset="0"/>
                        </a:rPr>
                        <a:t> people live. It can range from an isolated dwelling to a city. </a:t>
                      </a:r>
                      <a:endParaRPr lang="en-GB" sz="800" dirty="0">
                        <a:latin typeface="XCCW Joined 10a" panose="03050602040000000000" pitchFamily="66" charset="0"/>
                      </a:endParaRPr>
                    </a:p>
                  </a:txBody>
                  <a:tcPr/>
                </a:tc>
                <a:extLst>
                  <a:ext uri="{0D108BD9-81ED-4DB2-BD59-A6C34878D82A}">
                    <a16:rowId xmlns:a16="http://schemas.microsoft.com/office/drawing/2014/main" val="117457772"/>
                  </a:ext>
                </a:extLst>
              </a:tr>
              <a:tr h="370840">
                <a:tc>
                  <a:txBody>
                    <a:bodyPr/>
                    <a:lstStyle/>
                    <a:p>
                      <a:r>
                        <a:rPr lang="en-GB" sz="800" b="1" dirty="0" smtClean="0">
                          <a:latin typeface="XCCW Joined 10a" panose="03050602040000000000" pitchFamily="66" charset="0"/>
                        </a:rPr>
                        <a:t>Tribe</a:t>
                      </a:r>
                      <a:endParaRPr lang="en-GB" sz="800" b="1" dirty="0">
                        <a:latin typeface="XCCW Joined 10a" panose="03050602040000000000" pitchFamily="66" charset="0"/>
                      </a:endParaRP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GB" sz="800" dirty="0" smtClean="0">
                          <a:latin typeface="XCCW Joined 10a" panose="03050602040000000000" pitchFamily="66" charset="0"/>
                        </a:rPr>
                        <a:t>A group of people, often of related families, who live together.</a:t>
                      </a:r>
                    </a:p>
                  </a:txBody>
                  <a:tcPr/>
                </a:tc>
                <a:extLst>
                  <a:ext uri="{0D108BD9-81ED-4DB2-BD59-A6C34878D82A}">
                    <a16:rowId xmlns:a16="http://schemas.microsoft.com/office/drawing/2014/main" val="940137764"/>
                  </a:ext>
                </a:extLst>
              </a:tr>
              <a:tr h="370840">
                <a:tc>
                  <a:txBody>
                    <a:bodyPr/>
                    <a:lstStyle/>
                    <a:p>
                      <a:r>
                        <a:rPr lang="en-GB" sz="800" b="1" dirty="0" smtClean="0">
                          <a:latin typeface="XCCW Joined 10a" panose="03050602040000000000" pitchFamily="66" charset="0"/>
                        </a:rPr>
                        <a:t>Kingdom</a:t>
                      </a:r>
                      <a:endParaRPr lang="en-GB" sz="800" b="1" dirty="0">
                        <a:latin typeface="XCCW Joined 10a" panose="03050602040000000000" pitchFamily="66" charset="0"/>
                      </a:endParaRPr>
                    </a:p>
                  </a:txBody>
                  <a:tcPr/>
                </a:tc>
                <a:tc>
                  <a:txBody>
                    <a:bodyPr/>
                    <a:lstStyle/>
                    <a:p>
                      <a:r>
                        <a:rPr lang="en-GB" sz="800" dirty="0" smtClean="0">
                          <a:latin typeface="XCCW Joined 10a" panose="03050602040000000000" pitchFamily="66" charset="0"/>
                        </a:rPr>
                        <a:t>A piece of land ruled</a:t>
                      </a:r>
                      <a:r>
                        <a:rPr lang="en-GB" sz="800" baseline="0" dirty="0" smtClean="0">
                          <a:latin typeface="XCCW Joined 10a" panose="03050602040000000000" pitchFamily="66" charset="0"/>
                        </a:rPr>
                        <a:t> by a king or queen.</a:t>
                      </a:r>
                      <a:endParaRPr lang="en-GB" sz="800" dirty="0">
                        <a:latin typeface="XCCW Joined 10a" panose="03050602040000000000" pitchFamily="66" charset="0"/>
                      </a:endParaRPr>
                    </a:p>
                  </a:txBody>
                  <a:tcPr/>
                </a:tc>
                <a:extLst>
                  <a:ext uri="{0D108BD9-81ED-4DB2-BD59-A6C34878D82A}">
                    <a16:rowId xmlns:a16="http://schemas.microsoft.com/office/drawing/2014/main" val="749588654"/>
                  </a:ext>
                </a:extLst>
              </a:tr>
              <a:tr h="260205">
                <a:tc>
                  <a:txBody>
                    <a:bodyPr/>
                    <a:lstStyle/>
                    <a:p>
                      <a:r>
                        <a:rPr lang="en-GB" sz="800" b="1" dirty="0" smtClean="0">
                          <a:latin typeface="XCCW Joined 10a" panose="03050602040000000000" pitchFamily="66" charset="0"/>
                        </a:rPr>
                        <a:t>Paganism</a:t>
                      </a:r>
                      <a:endParaRPr lang="en-GB" sz="800" b="1" dirty="0">
                        <a:latin typeface="XCCW Joined 10a" panose="03050602040000000000" pitchFamily="66" charset="0"/>
                      </a:endParaRPr>
                    </a:p>
                  </a:txBody>
                  <a:tcPr/>
                </a:tc>
                <a:tc>
                  <a:txBody>
                    <a:bodyPr/>
                    <a:lstStyle/>
                    <a:p>
                      <a:r>
                        <a:rPr lang="en-GB" sz="800" dirty="0" smtClean="0">
                          <a:latin typeface="XCCW Joined 10a" panose="03050602040000000000" pitchFamily="66" charset="0"/>
                        </a:rPr>
                        <a:t>An ancient</a:t>
                      </a:r>
                      <a:r>
                        <a:rPr lang="en-GB" sz="800" baseline="0" dirty="0" smtClean="0">
                          <a:latin typeface="XCCW Joined 10a" panose="03050602040000000000" pitchFamily="66" charset="0"/>
                        </a:rPr>
                        <a:t> religion which Anglo-Saxons believed in before they converted to Christianity.</a:t>
                      </a:r>
                      <a:endParaRPr lang="en-GB" sz="800" dirty="0">
                        <a:latin typeface="XCCW Joined 10a" panose="03050602040000000000" pitchFamily="66" charset="0"/>
                      </a:endParaRPr>
                    </a:p>
                  </a:txBody>
                  <a:tcPr/>
                </a:tc>
                <a:extLst>
                  <a:ext uri="{0D108BD9-81ED-4DB2-BD59-A6C34878D82A}">
                    <a16:rowId xmlns:a16="http://schemas.microsoft.com/office/drawing/2014/main" val="2569231680"/>
                  </a:ext>
                </a:extLst>
              </a:tr>
              <a:tr h="370840">
                <a:tc>
                  <a:txBody>
                    <a:bodyPr/>
                    <a:lstStyle/>
                    <a:p>
                      <a:r>
                        <a:rPr lang="en-GB" sz="800" b="1" dirty="0" err="1" smtClean="0">
                          <a:latin typeface="XCCW Joined 10a" panose="03050602040000000000" pitchFamily="66" charset="0"/>
                        </a:rPr>
                        <a:t>Cyning</a:t>
                      </a:r>
                      <a:endParaRPr lang="en-GB" sz="800" b="1" dirty="0">
                        <a:latin typeface="XCCW Joined 10a" panose="03050602040000000000" pitchFamily="66" charset="0"/>
                      </a:endParaRPr>
                    </a:p>
                  </a:txBody>
                  <a:tcPr/>
                </a:tc>
                <a:tc>
                  <a:txBody>
                    <a:bodyPr/>
                    <a:lstStyle/>
                    <a:p>
                      <a:r>
                        <a:rPr lang="en-GB" sz="800" dirty="0" smtClean="0">
                          <a:latin typeface="XCCW Joined 10a" panose="03050602040000000000" pitchFamily="66" charset="0"/>
                        </a:rPr>
                        <a:t>The Anglo-Saxon word for king.</a:t>
                      </a:r>
                      <a:endParaRPr lang="en-GB" sz="800" dirty="0">
                        <a:latin typeface="XCCW Joined 10a" panose="03050602040000000000" pitchFamily="66" charset="0"/>
                      </a:endParaRPr>
                    </a:p>
                  </a:txBody>
                  <a:tcPr/>
                </a:tc>
                <a:extLst>
                  <a:ext uri="{0D108BD9-81ED-4DB2-BD59-A6C34878D82A}">
                    <a16:rowId xmlns:a16="http://schemas.microsoft.com/office/drawing/2014/main" val="1400042526"/>
                  </a:ext>
                </a:extLst>
              </a:tr>
              <a:tr h="285221">
                <a:tc>
                  <a:txBody>
                    <a:bodyPr/>
                    <a:lstStyle/>
                    <a:p>
                      <a:r>
                        <a:rPr lang="en-GB" sz="800" b="1" dirty="0" smtClean="0">
                          <a:latin typeface="XCCW Joined 10a" panose="03050602040000000000" pitchFamily="66" charset="0"/>
                        </a:rPr>
                        <a:t>Invade</a:t>
                      </a:r>
                      <a:endParaRPr lang="en-GB" sz="800" b="1" dirty="0">
                        <a:latin typeface="XCCW Joined 10a" panose="03050602040000000000" pitchFamily="66" charset="0"/>
                      </a:endParaRP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GB" sz="800" b="0" dirty="0" smtClean="0">
                          <a:latin typeface="XCCW Joined 10a" panose="03050602040000000000" pitchFamily="66" charset="0"/>
                        </a:rPr>
                        <a:t>T</a:t>
                      </a:r>
                      <a:r>
                        <a:rPr lang="en-GB" sz="800" dirty="0" smtClean="0">
                          <a:latin typeface="XCCW Joined 10a" panose="03050602040000000000" pitchFamily="66" charset="0"/>
                        </a:rPr>
                        <a:t>o enter a country using force.</a:t>
                      </a:r>
                    </a:p>
                  </a:txBody>
                  <a:tcPr/>
                </a:tc>
                <a:extLst>
                  <a:ext uri="{0D108BD9-81ED-4DB2-BD59-A6C34878D82A}">
                    <a16:rowId xmlns:a16="http://schemas.microsoft.com/office/drawing/2014/main" val="3069582702"/>
                  </a:ext>
                </a:extLst>
              </a:tr>
              <a:tr h="342900">
                <a:tc>
                  <a:txBody>
                    <a:bodyPr/>
                    <a:lstStyle/>
                    <a:p>
                      <a:r>
                        <a:rPr lang="en-GB" sz="800" b="1" dirty="0" smtClean="0">
                          <a:latin typeface="XCCW Joined 10a" panose="03050602040000000000" pitchFamily="66" charset="0"/>
                        </a:rPr>
                        <a:t>Archbishop</a:t>
                      </a:r>
                      <a:endParaRPr lang="en-GB" sz="800" b="1" dirty="0">
                        <a:latin typeface="XCCW Joined 10a" panose="03050602040000000000" pitchFamily="66" charset="0"/>
                      </a:endParaRPr>
                    </a:p>
                  </a:txBody>
                  <a:tcPr/>
                </a:tc>
                <a:tc>
                  <a:txBody>
                    <a:bodyPr/>
                    <a:lstStyle/>
                    <a:p>
                      <a:r>
                        <a:rPr lang="en-GB" sz="800" dirty="0" smtClean="0">
                          <a:latin typeface="XCCW Joined 10a" panose="03050602040000000000" pitchFamily="66" charset="0"/>
                        </a:rPr>
                        <a:t>The chief bishop</a:t>
                      </a:r>
                      <a:r>
                        <a:rPr lang="en-GB" sz="800" baseline="0" dirty="0" smtClean="0">
                          <a:latin typeface="XCCW Joined 10a" panose="03050602040000000000" pitchFamily="66" charset="0"/>
                        </a:rPr>
                        <a:t> responsible for a large district.</a:t>
                      </a:r>
                      <a:endParaRPr lang="en-GB" sz="800" dirty="0">
                        <a:latin typeface="XCCW Joined 10a" panose="03050602040000000000" pitchFamily="66" charset="0"/>
                      </a:endParaRPr>
                    </a:p>
                  </a:txBody>
                  <a:tcPr/>
                </a:tc>
                <a:extLst>
                  <a:ext uri="{0D108BD9-81ED-4DB2-BD59-A6C34878D82A}">
                    <a16:rowId xmlns:a16="http://schemas.microsoft.com/office/drawing/2014/main" val="226674781"/>
                  </a:ext>
                </a:extLst>
              </a:tr>
              <a:tr h="251460">
                <a:tc>
                  <a:txBody>
                    <a:bodyPr/>
                    <a:lstStyle/>
                    <a:p>
                      <a:r>
                        <a:rPr lang="en-GB" sz="800" b="1" dirty="0" smtClean="0">
                          <a:latin typeface="XCCW Joined 10a" panose="03050602040000000000" pitchFamily="66" charset="0"/>
                        </a:rPr>
                        <a:t>Missionary</a:t>
                      </a:r>
                      <a:endParaRPr lang="en-GB" sz="800" b="1" dirty="0">
                        <a:latin typeface="XCCW Joined 10a" panose="03050602040000000000" pitchFamily="66" charset="0"/>
                      </a:endParaRPr>
                    </a:p>
                  </a:txBody>
                  <a:tcPr/>
                </a:tc>
                <a:tc>
                  <a:txBody>
                    <a:bodyPr/>
                    <a:lstStyle/>
                    <a:p>
                      <a:r>
                        <a:rPr lang="en-GB" sz="800" dirty="0" smtClean="0">
                          <a:latin typeface="XCCW Joined 10a" panose="03050602040000000000" pitchFamily="66" charset="0"/>
                        </a:rPr>
                        <a:t>A person sent on a religious mission to promote Christianity in a foreign country.</a:t>
                      </a:r>
                      <a:r>
                        <a:rPr lang="en-GB" sz="800" baseline="0" dirty="0" smtClean="0">
                          <a:latin typeface="XCCW Joined 10a" panose="03050602040000000000" pitchFamily="66" charset="0"/>
                        </a:rPr>
                        <a:t> </a:t>
                      </a:r>
                      <a:r>
                        <a:rPr lang="en-GB" sz="800" dirty="0" smtClean="0">
                          <a:latin typeface="XCCW Joined 10a" panose="03050602040000000000" pitchFamily="66" charset="0"/>
                        </a:rPr>
                        <a:t> </a:t>
                      </a:r>
                      <a:endParaRPr lang="en-GB" sz="800" dirty="0">
                        <a:latin typeface="XCCW Joined 10a" panose="03050602040000000000" pitchFamily="66" charset="0"/>
                      </a:endParaRPr>
                    </a:p>
                  </a:txBody>
                  <a:tcPr/>
                </a:tc>
                <a:extLst>
                  <a:ext uri="{0D108BD9-81ED-4DB2-BD59-A6C34878D82A}">
                    <a16:rowId xmlns:a16="http://schemas.microsoft.com/office/drawing/2014/main" val="3301998200"/>
                  </a:ext>
                </a:extLst>
              </a:tr>
              <a:tr h="370840">
                <a:tc>
                  <a:txBody>
                    <a:bodyPr/>
                    <a:lstStyle/>
                    <a:p>
                      <a:r>
                        <a:rPr lang="en-GB" sz="800" b="1" dirty="0" smtClean="0">
                          <a:latin typeface="XCCW Joined 10a" panose="03050602040000000000" pitchFamily="66" charset="0"/>
                        </a:rPr>
                        <a:t>Blacksmith</a:t>
                      </a:r>
                      <a:endParaRPr lang="en-GB" sz="800" b="1" dirty="0">
                        <a:latin typeface="XCCW Joined 10a" panose="03050602040000000000" pitchFamily="66" charset="0"/>
                      </a:endParaRPr>
                    </a:p>
                  </a:txBody>
                  <a:tcPr/>
                </a:tc>
                <a:tc>
                  <a:txBody>
                    <a:bodyPr/>
                    <a:lstStyle/>
                    <a:p>
                      <a:r>
                        <a:rPr lang="en-GB" sz="800" dirty="0" smtClean="0">
                          <a:latin typeface="XCCW Joined 10a" panose="03050602040000000000" pitchFamily="66" charset="0"/>
                        </a:rPr>
                        <a:t>A</a:t>
                      </a:r>
                      <a:r>
                        <a:rPr lang="en-GB" sz="800" baseline="0" dirty="0" smtClean="0">
                          <a:latin typeface="XCCW Joined 10a" panose="03050602040000000000" pitchFamily="66" charset="0"/>
                        </a:rPr>
                        <a:t> person who makes and repairs things in iron. </a:t>
                      </a:r>
                      <a:endParaRPr lang="en-GB" sz="800" dirty="0">
                        <a:latin typeface="XCCW Joined 10a" panose="03050602040000000000" pitchFamily="66" charset="0"/>
                      </a:endParaRPr>
                    </a:p>
                  </a:txBody>
                  <a:tcPr/>
                </a:tc>
                <a:extLst>
                  <a:ext uri="{0D108BD9-81ED-4DB2-BD59-A6C34878D82A}">
                    <a16:rowId xmlns:a16="http://schemas.microsoft.com/office/drawing/2014/main" val="300987140"/>
                  </a:ext>
                </a:extLst>
              </a:tr>
            </a:tbl>
          </a:graphicData>
        </a:graphic>
      </p:graphicFrame>
      <p:sp>
        <p:nvSpPr>
          <p:cNvPr id="47" name="TextBox 46"/>
          <p:cNvSpPr txBox="1"/>
          <p:nvPr/>
        </p:nvSpPr>
        <p:spPr>
          <a:xfrm>
            <a:off x="5109156" y="2779473"/>
            <a:ext cx="4359642" cy="1738938"/>
          </a:xfrm>
          <a:prstGeom prst="rect">
            <a:avLst/>
          </a:prstGeom>
          <a:noFill/>
        </p:spPr>
        <p:txBody>
          <a:bodyPr wrap="square" rtlCol="0">
            <a:spAutoFit/>
          </a:bodyPr>
          <a:lstStyle/>
          <a:p>
            <a:endParaRPr lang="en-GB" sz="800" dirty="0">
              <a:latin typeface="XCCW Joined 10a" panose="03050602040000000000" pitchFamily="66" charset="0"/>
            </a:endParaRPr>
          </a:p>
          <a:p>
            <a:endParaRPr lang="en-GB" sz="800" dirty="0" smtClean="0">
              <a:latin typeface="XCCW Joined 10a" panose="03050602040000000000" pitchFamily="66" charset="0"/>
            </a:endParaRPr>
          </a:p>
          <a:p>
            <a:endParaRPr lang="en-GB" sz="800" dirty="0" smtClean="0">
              <a:latin typeface="XCCW Joined 10a" panose="03050602040000000000" pitchFamily="66" charset="0"/>
            </a:endParaRPr>
          </a:p>
          <a:p>
            <a:r>
              <a:rPr lang="en-GB" sz="1000" b="1" u="sng" dirty="0" smtClean="0">
                <a:latin typeface="XCCW Joined 10a" panose="03050602040000000000" pitchFamily="66" charset="0"/>
              </a:rPr>
              <a:t>What the Anglo-Saxons did for us</a:t>
            </a:r>
          </a:p>
          <a:p>
            <a:endParaRPr lang="en-GB" sz="1000" b="1" u="sng" dirty="0">
              <a:latin typeface="XCCW Joined 10a" panose="03050602040000000000" pitchFamily="66" charset="0"/>
            </a:endParaRPr>
          </a:p>
          <a:p>
            <a:r>
              <a:rPr lang="en-GB" sz="1050" dirty="0" smtClean="0">
                <a:latin typeface="XCCW Joined 10a" panose="03050602040000000000" pitchFamily="66" charset="0"/>
              </a:rPr>
              <a:t>The Anglo-Saxons influenced the names of many villages and towns such as Oxford and Woolwich. They also influenced vocabulary, grammar and the alphabet. Furthermore, a love of literature was promoted and the production of books were increased and encouraged.  </a:t>
            </a:r>
          </a:p>
        </p:txBody>
      </p:sp>
      <p:pic>
        <p:nvPicPr>
          <p:cNvPr id="3" name="Picture 2"/>
          <p:cNvPicPr>
            <a:picLocks noChangeAspect="1"/>
          </p:cNvPicPr>
          <p:nvPr/>
        </p:nvPicPr>
        <p:blipFill rotWithShape="1">
          <a:blip r:embed="rId2"/>
          <a:srcRect l="63583" t="27738" r="11956" b="20654"/>
          <a:stretch/>
        </p:blipFill>
        <p:spPr>
          <a:xfrm rot="20488010">
            <a:off x="7488816" y="4598339"/>
            <a:ext cx="1419959" cy="1684365"/>
          </a:xfrm>
          <a:prstGeom prst="rect">
            <a:avLst/>
          </a:prstGeom>
        </p:spPr>
      </p:pic>
      <p:pic>
        <p:nvPicPr>
          <p:cNvPr id="5" name="Picture 4"/>
          <p:cNvPicPr>
            <a:picLocks noChangeAspect="1"/>
          </p:cNvPicPr>
          <p:nvPr/>
        </p:nvPicPr>
        <p:blipFill rotWithShape="1">
          <a:blip r:embed="rId3"/>
          <a:srcRect l="7724" t="17157" r="50141" b="14745"/>
          <a:stretch/>
        </p:blipFill>
        <p:spPr>
          <a:xfrm rot="1309390">
            <a:off x="5793166" y="4664292"/>
            <a:ext cx="1405108" cy="1687925"/>
          </a:xfrm>
          <a:prstGeom prst="rect">
            <a:avLst/>
          </a:prstGeom>
        </p:spPr>
      </p:pic>
    </p:spTree>
    <p:extLst>
      <p:ext uri="{BB962C8B-B14F-4D97-AF65-F5344CB8AC3E}">
        <p14:creationId xmlns:p14="http://schemas.microsoft.com/office/powerpoint/2010/main" val="32958440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082385E536C4BBAD8E53215F6C958" ma:contentTypeVersion="17" ma:contentTypeDescription="Create a new document." ma:contentTypeScope="" ma:versionID="377598230da1ab6b808d370d23dced4b">
  <xsd:schema xmlns:xsd="http://www.w3.org/2001/XMLSchema" xmlns:xs="http://www.w3.org/2001/XMLSchema" xmlns:p="http://schemas.microsoft.com/office/2006/metadata/properties" xmlns:ns2="351459db-3b75-47df-a6df-554e6210169d" xmlns:ns3="73522962-7b55-4b97-82cf-24e7999e46ad" targetNamespace="http://schemas.microsoft.com/office/2006/metadata/properties" ma:root="true" ma:fieldsID="8128222ecf3f5095ee9ac9a238b0cb2b" ns2:_="" ns3:_="">
    <xsd:import namespace="351459db-3b75-47df-a6df-554e6210169d"/>
    <xsd:import namespace="73522962-7b55-4b97-82cf-24e7999e46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1459db-3b75-47df-a6df-554e62101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de434f0-ed9b-42bd-875f-ac81a6495ea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522962-7b55-4b97-82cf-24e7999e46a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ac06bbf-12f0-473c-bb7f-affa5d5ad483}" ma:internalName="TaxCatchAll" ma:showField="CatchAllData" ma:web="73522962-7b55-4b97-82cf-24e7999e46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51459db-3b75-47df-a6df-554e6210169d">
      <Terms xmlns="http://schemas.microsoft.com/office/infopath/2007/PartnerControls"/>
    </lcf76f155ced4ddcb4097134ff3c332f>
    <TaxCatchAll xmlns="73522962-7b55-4b97-82cf-24e7999e46a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AE4248-5BA5-486A-9145-85F6FDA79C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1459db-3b75-47df-a6df-554e6210169d"/>
    <ds:schemaRef ds:uri="73522962-7b55-4b97-82cf-24e7999e46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D46308-88C3-4D31-A705-84CA19ED9708}">
  <ds:schemaRefs>
    <ds:schemaRef ds:uri="73522962-7b55-4b97-82cf-24e7999e46ad"/>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351459db-3b75-47df-a6df-554e6210169d"/>
    <ds:schemaRef ds:uri="http://www.w3.org/XML/1998/namespace"/>
    <ds:schemaRef ds:uri="http://purl.org/dc/dcmitype/"/>
  </ds:schemaRefs>
</ds:datastoreItem>
</file>

<file path=customXml/itemProps3.xml><?xml version="1.0" encoding="utf-8"?>
<ds:datastoreItem xmlns:ds="http://schemas.openxmlformats.org/officeDocument/2006/customXml" ds:itemID="{CB448A6A-EC54-4A50-A4E4-3D83BBC518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2000</TotalTime>
  <Words>531</Words>
  <Application>Microsoft Office PowerPoint</Application>
  <PresentationFormat>Custom</PresentationFormat>
  <Paragraphs>88</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Times New Roman</vt:lpstr>
      <vt:lpstr>XCCW Joined 10a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Wright</dc:creator>
  <cp:lastModifiedBy>Troy Davies</cp:lastModifiedBy>
  <cp:revision>68</cp:revision>
  <cp:lastPrinted>2024-02-27T19:00:22Z</cp:lastPrinted>
  <dcterms:created xsi:type="dcterms:W3CDTF">2018-08-02T12:30:09Z</dcterms:created>
  <dcterms:modified xsi:type="dcterms:W3CDTF">2024-02-27T21:35:07Z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0x010100165082385E536C4BBAD8E53215F6C958</vt:lpwstr>
  </property>
  <property fmtid="{D5CDD505-2E9C-101B-9397-08002B2CF9AE}" pid="3" name="MediaServiceImageTags">
    <vt:lpwstr/>
  </property>
</Properties>
</file>