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57" r:id="rId2"/>
    <p:sldId id="261" r:id="rId3"/>
    <p:sldId id="258" r:id="rId4"/>
    <p:sldId id="259" r:id="rId5"/>
    <p:sldId id="260" r:id="rId6"/>
  </p:sldIdLst>
  <p:sldSz cx="10691813" cy="7559675"/>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725F"/>
    <a:srgbClr val="CE3330"/>
    <a:srgbClr val="4B4190"/>
    <a:srgbClr val="90A5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p:restoredTop sz="94641"/>
  </p:normalViewPr>
  <p:slideViewPr>
    <p:cSldViewPr snapToGrid="0" snapToObjects="1">
      <p:cViewPr>
        <p:scale>
          <a:sx n="71" d="100"/>
          <a:sy n="71" d="100"/>
        </p:scale>
        <p:origin x="79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6DB4C32-66F7-2147-B7A9-C2DB63C88967}" type="datetimeFigureOut">
              <a:rPr lang="en-US" smtClean="0"/>
              <a:t>1/18/2023</a:t>
            </a:fld>
            <a:endParaRPr lang="en-US"/>
          </a:p>
        </p:txBody>
      </p:sp>
      <p:sp>
        <p:nvSpPr>
          <p:cNvPr id="4" name="Slide Image Placeholder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ED4ECE6-9138-9244-9A25-A51803160A17}" type="slidenum">
              <a:rPr lang="en-US" smtClean="0"/>
              <a:t>‹#›</a:t>
            </a:fld>
            <a:endParaRPr lang="en-US"/>
          </a:p>
        </p:txBody>
      </p:sp>
    </p:spTree>
    <p:extLst>
      <p:ext uri="{BB962C8B-B14F-4D97-AF65-F5344CB8AC3E}">
        <p14:creationId xmlns:p14="http://schemas.microsoft.com/office/powerpoint/2010/main" val="2860545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add a picture, select the box you wish to use, go to Format,</a:t>
            </a:r>
            <a:r>
              <a:rPr lang="en-GB" baseline="0" dirty="0"/>
              <a:t> Shape Fill, and select picture or texture fill, or g</a:t>
            </a:r>
            <a:r>
              <a:rPr lang="en-GB" dirty="0"/>
              <a:t>o to the insert tab, select Pictures, and choose the picture</a:t>
            </a:r>
            <a:r>
              <a:rPr lang="en-GB" baseline="0" dirty="0"/>
              <a:t> you wish to add.</a:t>
            </a:r>
          </a:p>
        </p:txBody>
      </p:sp>
      <p:sp>
        <p:nvSpPr>
          <p:cNvPr id="4" name="Slide Number Placeholder 3"/>
          <p:cNvSpPr>
            <a:spLocks noGrp="1"/>
          </p:cNvSpPr>
          <p:nvPr>
            <p:ph type="sldNum" sz="quarter" idx="10"/>
          </p:nvPr>
        </p:nvSpPr>
        <p:spPr/>
        <p:txBody>
          <a:bodyPr/>
          <a:lstStyle/>
          <a:p>
            <a:fld id="{0ED4ECE6-9138-9244-9A25-A51803160A17}" type="slidenum">
              <a:rPr lang="en-US" smtClean="0"/>
              <a:t>5</a:t>
            </a:fld>
            <a:endParaRPr lang="en-US"/>
          </a:p>
        </p:txBody>
      </p:sp>
    </p:spTree>
    <p:extLst>
      <p:ext uri="{BB962C8B-B14F-4D97-AF65-F5344CB8AC3E}">
        <p14:creationId xmlns:p14="http://schemas.microsoft.com/office/powerpoint/2010/main" val="960896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68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templ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C1FE37-4A3A-E74A-A155-CEFAF1289287}"/>
              </a:ext>
            </a:extLst>
          </p:cNvPr>
          <p:cNvPicPr>
            <a:picLocks noChangeAspect="1"/>
          </p:cNvPicPr>
          <p:nvPr userDrawn="1"/>
        </p:nvPicPr>
        <p:blipFill>
          <a:blip r:embed="rId2"/>
          <a:stretch>
            <a:fillRect/>
          </a:stretch>
        </p:blipFill>
        <p:spPr>
          <a:xfrm>
            <a:off x="5556" y="1587"/>
            <a:ext cx="10680700" cy="7556500"/>
          </a:xfrm>
          <a:prstGeom prst="rect">
            <a:avLst/>
          </a:prstGeom>
        </p:spPr>
      </p:pic>
    </p:spTree>
    <p:extLst>
      <p:ext uri="{BB962C8B-B14F-4D97-AF65-F5344CB8AC3E}">
        <p14:creationId xmlns:p14="http://schemas.microsoft.com/office/powerpoint/2010/main" val="1091942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cards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905209-30C2-5A43-A960-5ECC1B752FED}"/>
              </a:ext>
            </a:extLst>
          </p:cNvPr>
          <p:cNvPicPr>
            <a:picLocks noChangeAspect="1"/>
          </p:cNvPicPr>
          <p:nvPr userDrawn="1"/>
        </p:nvPicPr>
        <p:blipFill>
          <a:blip r:embed="rId2"/>
          <a:stretch>
            <a:fillRect/>
          </a:stretch>
        </p:blipFill>
        <p:spPr>
          <a:xfrm>
            <a:off x="5556" y="1587"/>
            <a:ext cx="10680700" cy="7556500"/>
          </a:xfrm>
          <a:prstGeom prst="rect">
            <a:avLst/>
          </a:prstGeom>
        </p:spPr>
      </p:pic>
    </p:spTree>
    <p:extLst>
      <p:ext uri="{BB962C8B-B14F-4D97-AF65-F5344CB8AC3E}">
        <p14:creationId xmlns:p14="http://schemas.microsoft.com/office/powerpoint/2010/main" val="193038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cards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E9250E-29A1-A145-8674-3F9F77E4E7BC}"/>
              </a:ext>
            </a:extLst>
          </p:cNvPr>
          <p:cNvPicPr>
            <a:picLocks noChangeAspect="1"/>
          </p:cNvPicPr>
          <p:nvPr userDrawn="1"/>
        </p:nvPicPr>
        <p:blipFill>
          <a:blip r:embed="rId2"/>
          <a:stretch>
            <a:fillRect/>
          </a:stretch>
        </p:blipFill>
        <p:spPr>
          <a:xfrm>
            <a:off x="5556" y="1587"/>
            <a:ext cx="10680700" cy="7556500"/>
          </a:xfrm>
          <a:prstGeom prst="rect">
            <a:avLst/>
          </a:prstGeom>
        </p:spPr>
      </p:pic>
    </p:spTree>
    <p:extLst>
      <p:ext uri="{BB962C8B-B14F-4D97-AF65-F5344CB8AC3E}">
        <p14:creationId xmlns:p14="http://schemas.microsoft.com/office/powerpoint/2010/main" val="345404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cip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D87600-2877-FE4D-9AEC-6E88AC0D4A4D}"/>
              </a:ext>
            </a:extLst>
          </p:cNvPr>
          <p:cNvPicPr>
            <a:picLocks noChangeAspect="1"/>
          </p:cNvPicPr>
          <p:nvPr userDrawn="1"/>
        </p:nvPicPr>
        <p:blipFill>
          <a:blip r:embed="rId2"/>
          <a:stretch>
            <a:fillRect/>
          </a:stretch>
        </p:blipFill>
        <p:spPr>
          <a:xfrm>
            <a:off x="5556" y="1587"/>
            <a:ext cx="10680700" cy="7556500"/>
          </a:xfrm>
          <a:prstGeom prst="rect">
            <a:avLst/>
          </a:prstGeom>
        </p:spPr>
      </p:pic>
    </p:spTree>
    <p:extLst>
      <p:ext uri="{BB962C8B-B14F-4D97-AF65-F5344CB8AC3E}">
        <p14:creationId xmlns:p14="http://schemas.microsoft.com/office/powerpoint/2010/main" val="5489901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770957"/>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62" r:id="rId3"/>
    <p:sldLayoutId id="2147483663" r:id="rId4"/>
    <p:sldLayoutId id="2147483664" r:id="rId5"/>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4440" y="1280160"/>
            <a:ext cx="7963200" cy="246221"/>
          </a:xfrm>
          <a:prstGeom prst="rect">
            <a:avLst/>
          </a:prstGeom>
          <a:noFill/>
        </p:spPr>
        <p:txBody>
          <a:bodyPr wrap="square" rtlCol="0">
            <a:spAutoFit/>
          </a:bodyPr>
          <a:lstStyle/>
          <a:p>
            <a:r>
              <a:rPr lang="en-GB" sz="1000" b="1" u="sng" dirty="0">
                <a:latin typeface="XCCW Joined 10a" panose="03050602040000000000" pitchFamily="66" charset="0"/>
              </a:rPr>
              <a:t>A Child’s War</a:t>
            </a:r>
          </a:p>
        </p:txBody>
      </p:sp>
      <p:sp>
        <p:nvSpPr>
          <p:cNvPr id="3" name="TextBox 2"/>
          <p:cNvSpPr txBox="1"/>
          <p:nvPr/>
        </p:nvSpPr>
        <p:spPr>
          <a:xfrm>
            <a:off x="962478" y="1503121"/>
            <a:ext cx="2225040" cy="1323439"/>
          </a:xfrm>
          <a:prstGeom prst="rect">
            <a:avLst/>
          </a:prstGeom>
          <a:noFill/>
        </p:spPr>
        <p:txBody>
          <a:bodyPr wrap="square" rtlCol="0">
            <a:spAutoFit/>
          </a:bodyPr>
          <a:lstStyle/>
          <a:p>
            <a:pPr algn="ctr"/>
            <a:r>
              <a:rPr lang="en-GB" sz="800" b="1" u="sng" dirty="0">
                <a:latin typeface="XCCW Joined 10a" panose="03050602040000000000" pitchFamily="66" charset="0"/>
              </a:rPr>
              <a:t>WWII</a:t>
            </a:r>
          </a:p>
          <a:p>
            <a:r>
              <a:rPr lang="en-GB" sz="800" dirty="0">
                <a:latin typeface="XCCW Joined 10a" panose="03050602040000000000" pitchFamily="66" charset="0"/>
              </a:rPr>
              <a:t>The Second World War lasted from 1939-1945. On one side were the Axis Powers (including Germany, Italy and Japan) and on the other side were the Allied Powers (including Britain, France, the Soviet Union and USA). After 6 years of fighting, the Allied Powers won.  </a:t>
            </a:r>
          </a:p>
        </p:txBody>
      </p:sp>
      <p:sp>
        <p:nvSpPr>
          <p:cNvPr id="4" name="TextBox 3"/>
          <p:cNvSpPr txBox="1"/>
          <p:nvPr/>
        </p:nvSpPr>
        <p:spPr>
          <a:xfrm>
            <a:off x="1059099" y="4015839"/>
            <a:ext cx="2225040" cy="2308324"/>
          </a:xfrm>
          <a:prstGeom prst="rect">
            <a:avLst/>
          </a:prstGeom>
          <a:noFill/>
        </p:spPr>
        <p:txBody>
          <a:bodyPr wrap="square" rtlCol="0">
            <a:spAutoFit/>
          </a:bodyPr>
          <a:lstStyle/>
          <a:p>
            <a:pPr algn="ctr"/>
            <a:r>
              <a:rPr lang="en-GB" sz="800" b="1" u="sng" dirty="0">
                <a:latin typeface="XCCW Joined 10a" panose="03050602040000000000" pitchFamily="66" charset="0"/>
              </a:rPr>
              <a:t>Evacuation</a:t>
            </a:r>
          </a:p>
          <a:p>
            <a:r>
              <a:rPr lang="en-GB" sz="800" dirty="0">
                <a:latin typeface="XCCW Joined 10a" panose="03050602040000000000" pitchFamily="66" charset="0"/>
              </a:rPr>
              <a:t>During the war, German planes dropped bombs on British cities in an attempt to destroy factories, dockyards and airfields but homes and schools were also hit. Some of the places worst hit include Liverpool, Hull and London. The government decided to evacuate children from the cities where they might be in danger to the countryside where they would safer. Children, who were evacuated, were called evacuees. They went to live with other families who looked after them until the war ended. </a:t>
            </a:r>
            <a:r>
              <a:rPr lang="en-GB" sz="800" b="1" u="sng" dirty="0">
                <a:latin typeface="XCCW Joined 10a" panose="03050602040000000000" pitchFamily="66" charset="0"/>
              </a:rPr>
              <a:t> </a:t>
            </a:r>
          </a:p>
        </p:txBody>
      </p:sp>
      <p:sp>
        <p:nvSpPr>
          <p:cNvPr id="5" name="TextBox 4"/>
          <p:cNvSpPr txBox="1"/>
          <p:nvPr/>
        </p:nvSpPr>
        <p:spPr>
          <a:xfrm>
            <a:off x="3156071" y="1490384"/>
            <a:ext cx="2225040" cy="2862322"/>
          </a:xfrm>
          <a:prstGeom prst="rect">
            <a:avLst/>
          </a:prstGeom>
          <a:noFill/>
        </p:spPr>
        <p:txBody>
          <a:bodyPr wrap="square" rtlCol="0">
            <a:spAutoFit/>
          </a:bodyPr>
          <a:lstStyle/>
          <a:p>
            <a:pPr algn="ctr"/>
            <a:r>
              <a:rPr lang="en-GB" sz="900" b="1" u="sng" dirty="0">
                <a:latin typeface="XCCW Joined 10a" panose="03050602040000000000" pitchFamily="66" charset="0"/>
              </a:rPr>
              <a:t>Blitz</a:t>
            </a:r>
          </a:p>
          <a:p>
            <a:r>
              <a:rPr lang="en-GB" sz="900" dirty="0">
                <a:latin typeface="XCCW Joined 10a" panose="03050602040000000000" pitchFamily="66" charset="0"/>
              </a:rPr>
              <a:t>The intense and sudden bombing of British cities was called the Blitz. Sirens were sounded in the streets to warn civilians that bombers were coming. To escape the bombs, people went into air raid shelters. Weeks of sustained bombing raids killed thousands of people and destroyed many homes and cities. Air Raid Precaution (ARP) wardens were people who helped people to the nearest shelter, they would then tour their sector and finally would carry out first aid and help with the emergency response. </a:t>
            </a:r>
          </a:p>
        </p:txBody>
      </p:sp>
      <p:sp>
        <p:nvSpPr>
          <p:cNvPr id="8" name="TextBox 7"/>
          <p:cNvSpPr txBox="1"/>
          <p:nvPr/>
        </p:nvSpPr>
        <p:spPr>
          <a:xfrm>
            <a:off x="6985930" y="1157049"/>
            <a:ext cx="2768965" cy="2308324"/>
          </a:xfrm>
          <a:prstGeom prst="rect">
            <a:avLst/>
          </a:prstGeom>
          <a:noFill/>
        </p:spPr>
        <p:txBody>
          <a:bodyPr wrap="square" rtlCol="0">
            <a:spAutoFit/>
          </a:bodyPr>
          <a:lstStyle/>
          <a:p>
            <a:pPr algn="ctr"/>
            <a:r>
              <a:rPr lang="en-GB" sz="800" b="1" u="sng" dirty="0">
                <a:latin typeface="XCCW Joined 10a" panose="03050602040000000000" pitchFamily="66" charset="0"/>
              </a:rPr>
              <a:t>Food and rationing. </a:t>
            </a:r>
          </a:p>
          <a:p>
            <a:r>
              <a:rPr lang="en-GB" sz="800" dirty="0">
                <a:latin typeface="XCCW Joined 10a" panose="03050602040000000000" pitchFamily="66" charset="0"/>
              </a:rPr>
              <a:t>During the war, there was a shortage of some foods because ships bringing food into Britain were at risk of sinking by German submarines. Rationing was introduced in 1940, which meant that each person could only buy fixed amounts of certain foods each week. Every person was issued with a ration book, and they had to hand over coupons from their ration book, as well as money, when they went shopping. Many foods were rationed such as butter, bacon, sugar, meat, cheese and milk, but some were not, including potatoes and fish. People were encouraged to grow their own vegetables through the ‘Dig for Victory’ campaign </a:t>
            </a:r>
          </a:p>
        </p:txBody>
      </p:sp>
      <p:pic>
        <p:nvPicPr>
          <p:cNvPr id="1026" name="Picture 2" descr="Image result for world war 2 d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906" y="2213004"/>
            <a:ext cx="1573372" cy="16969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orld wa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392" y="2832321"/>
            <a:ext cx="1628751" cy="9174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air raid shel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192" y="5053120"/>
            <a:ext cx="1930233" cy="115814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423190" y="3532413"/>
            <a:ext cx="1894444" cy="215444"/>
          </a:xfrm>
          <a:prstGeom prst="rect">
            <a:avLst/>
          </a:prstGeom>
          <a:noFill/>
        </p:spPr>
        <p:txBody>
          <a:bodyPr wrap="square" rtlCol="0">
            <a:spAutoFit/>
          </a:bodyPr>
          <a:lstStyle/>
          <a:p>
            <a:pPr algn="ctr"/>
            <a:r>
              <a:rPr lang="en-GB" sz="800" b="1" u="sng" dirty="0">
                <a:latin typeface="XCCW Joined 10a" panose="03050602040000000000" pitchFamily="66" charset="0"/>
              </a:rPr>
              <a:t>Key Leaders</a:t>
            </a:r>
            <a:endParaRPr lang="en-GB" sz="800" dirty="0">
              <a:latin typeface="XCCW Joined 10a" panose="03050602040000000000" pitchFamily="66" charset="0"/>
            </a:endParaRPr>
          </a:p>
        </p:txBody>
      </p:sp>
      <p:sp>
        <p:nvSpPr>
          <p:cNvPr id="16" name="TextBox 15"/>
          <p:cNvSpPr txBox="1"/>
          <p:nvPr/>
        </p:nvSpPr>
        <p:spPr>
          <a:xfrm>
            <a:off x="7064272" y="3751795"/>
            <a:ext cx="1045012" cy="338554"/>
          </a:xfrm>
          <a:prstGeom prst="rect">
            <a:avLst/>
          </a:prstGeom>
          <a:noFill/>
        </p:spPr>
        <p:txBody>
          <a:bodyPr wrap="square" rtlCol="0">
            <a:spAutoFit/>
          </a:bodyPr>
          <a:lstStyle/>
          <a:p>
            <a:r>
              <a:rPr lang="en-GB" sz="800" b="1" u="sng" dirty="0">
                <a:latin typeface="XCCW Joined 10a" panose="03050602040000000000" pitchFamily="66" charset="0"/>
              </a:rPr>
              <a:t>Allied Leaders</a:t>
            </a:r>
          </a:p>
          <a:p>
            <a:endParaRPr lang="en-GB" sz="800" dirty="0">
              <a:latin typeface="XCCW Joined 10a" panose="03050602040000000000" pitchFamily="66" charset="0"/>
            </a:endParaRPr>
          </a:p>
        </p:txBody>
      </p:sp>
      <p:pic>
        <p:nvPicPr>
          <p:cNvPr id="1038" name="Picture 14" descr="Image result for winston churchi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7280543" y="4065541"/>
            <a:ext cx="482331" cy="61376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charles de gaul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5539" y="4075217"/>
            <a:ext cx="501174" cy="60409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joseph stal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8038" y="4768549"/>
            <a:ext cx="504836" cy="67366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franklin d roosevel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5539" y="4768550"/>
            <a:ext cx="534404" cy="67022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412558" y="5483359"/>
            <a:ext cx="1894444" cy="338554"/>
          </a:xfrm>
          <a:prstGeom prst="rect">
            <a:avLst/>
          </a:prstGeom>
          <a:noFill/>
        </p:spPr>
        <p:txBody>
          <a:bodyPr wrap="square" rtlCol="0">
            <a:spAutoFit/>
          </a:bodyPr>
          <a:lstStyle/>
          <a:p>
            <a:r>
              <a:rPr lang="en-GB" sz="800" b="1" u="sng" dirty="0">
                <a:latin typeface="XCCW Joined 10a" panose="03050602040000000000" pitchFamily="66" charset="0"/>
              </a:rPr>
              <a:t>Axis Leaders</a:t>
            </a:r>
          </a:p>
          <a:p>
            <a:endParaRPr lang="en-GB" sz="800" dirty="0">
              <a:latin typeface="XCCW Joined 10a" panose="03050602040000000000" pitchFamily="66" charset="0"/>
            </a:endParaRPr>
          </a:p>
        </p:txBody>
      </p:sp>
      <p:pic>
        <p:nvPicPr>
          <p:cNvPr id="1046" name="Picture 22" descr="Image result for adolf hitl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23625" y="5788685"/>
            <a:ext cx="463550" cy="67078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benito mussolin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07041" y="5788686"/>
            <a:ext cx="492821" cy="67078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michinomiya hirohit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43869" y="5778594"/>
            <a:ext cx="501174" cy="71412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412558" y="5483358"/>
            <a:ext cx="4224737" cy="1134009"/>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Rectangle 10"/>
          <p:cNvSpPr/>
          <p:nvPr/>
        </p:nvSpPr>
        <p:spPr>
          <a:xfrm>
            <a:off x="7064272" y="3747857"/>
            <a:ext cx="2573023" cy="17355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7726779" y="3996365"/>
            <a:ext cx="746195" cy="630942"/>
          </a:xfrm>
          <a:prstGeom prst="rect">
            <a:avLst/>
          </a:prstGeom>
          <a:noFill/>
        </p:spPr>
        <p:txBody>
          <a:bodyPr wrap="square" rtlCol="0">
            <a:spAutoFit/>
          </a:bodyPr>
          <a:lstStyle/>
          <a:p>
            <a:r>
              <a:rPr lang="en-GB" sz="700" b="1" u="sng" dirty="0">
                <a:latin typeface="XCCW Joined 10a" panose="03050602040000000000" pitchFamily="66" charset="0"/>
              </a:rPr>
              <a:t>Winston Churchill </a:t>
            </a:r>
          </a:p>
          <a:p>
            <a:r>
              <a:rPr lang="en-GB" sz="700" dirty="0">
                <a:latin typeface="XCCW Joined 10a" panose="03050602040000000000" pitchFamily="66" charset="0"/>
              </a:rPr>
              <a:t>Prime Minister GB</a:t>
            </a:r>
          </a:p>
        </p:txBody>
      </p:sp>
      <p:sp>
        <p:nvSpPr>
          <p:cNvPr id="29" name="TextBox 28"/>
          <p:cNvSpPr txBox="1"/>
          <p:nvPr/>
        </p:nvSpPr>
        <p:spPr>
          <a:xfrm>
            <a:off x="8886713" y="4021033"/>
            <a:ext cx="746195" cy="523220"/>
          </a:xfrm>
          <a:prstGeom prst="rect">
            <a:avLst/>
          </a:prstGeom>
          <a:noFill/>
        </p:spPr>
        <p:txBody>
          <a:bodyPr wrap="square" rtlCol="0">
            <a:spAutoFit/>
          </a:bodyPr>
          <a:lstStyle/>
          <a:p>
            <a:r>
              <a:rPr lang="en-GB" sz="700" b="1" u="sng" dirty="0">
                <a:latin typeface="XCCW Joined 10a" panose="03050602040000000000" pitchFamily="66" charset="0"/>
              </a:rPr>
              <a:t>Charles du Gaulle</a:t>
            </a:r>
          </a:p>
          <a:p>
            <a:r>
              <a:rPr lang="en-GB" sz="700" dirty="0">
                <a:latin typeface="XCCW Joined 10a" panose="03050602040000000000" pitchFamily="66" charset="0"/>
              </a:rPr>
              <a:t>President of France</a:t>
            </a:r>
          </a:p>
        </p:txBody>
      </p:sp>
      <p:sp>
        <p:nvSpPr>
          <p:cNvPr id="30" name="TextBox 29"/>
          <p:cNvSpPr txBox="1"/>
          <p:nvPr/>
        </p:nvSpPr>
        <p:spPr>
          <a:xfrm>
            <a:off x="7726778" y="4740511"/>
            <a:ext cx="746195" cy="630942"/>
          </a:xfrm>
          <a:prstGeom prst="rect">
            <a:avLst/>
          </a:prstGeom>
          <a:noFill/>
        </p:spPr>
        <p:txBody>
          <a:bodyPr wrap="square" rtlCol="0">
            <a:spAutoFit/>
          </a:bodyPr>
          <a:lstStyle/>
          <a:p>
            <a:r>
              <a:rPr lang="en-GB" sz="700" b="1" u="sng" dirty="0">
                <a:latin typeface="XCCW Joined 10a" panose="03050602040000000000" pitchFamily="66" charset="0"/>
              </a:rPr>
              <a:t>Joseph Stalin</a:t>
            </a:r>
          </a:p>
          <a:p>
            <a:r>
              <a:rPr lang="en-GB" sz="700" dirty="0">
                <a:latin typeface="XCCW Joined 10a" panose="03050602040000000000" pitchFamily="66" charset="0"/>
              </a:rPr>
              <a:t>Leader of Soviet Union</a:t>
            </a:r>
          </a:p>
        </p:txBody>
      </p:sp>
      <p:sp>
        <p:nvSpPr>
          <p:cNvPr id="31" name="TextBox 30"/>
          <p:cNvSpPr txBox="1"/>
          <p:nvPr/>
        </p:nvSpPr>
        <p:spPr>
          <a:xfrm>
            <a:off x="8886713" y="4806425"/>
            <a:ext cx="796877" cy="523220"/>
          </a:xfrm>
          <a:prstGeom prst="rect">
            <a:avLst/>
          </a:prstGeom>
          <a:noFill/>
        </p:spPr>
        <p:txBody>
          <a:bodyPr wrap="square" rtlCol="0">
            <a:spAutoFit/>
          </a:bodyPr>
          <a:lstStyle/>
          <a:p>
            <a:r>
              <a:rPr lang="en-GB" sz="700" b="1" u="sng" dirty="0">
                <a:latin typeface="XCCW Joined 10a" panose="03050602040000000000" pitchFamily="66" charset="0"/>
              </a:rPr>
              <a:t>Franklin D Roosevelt</a:t>
            </a:r>
          </a:p>
          <a:p>
            <a:r>
              <a:rPr lang="en-GB" sz="700" dirty="0">
                <a:latin typeface="XCCW Joined 10a" panose="03050602040000000000" pitchFamily="66" charset="0"/>
              </a:rPr>
              <a:t>President of USA. </a:t>
            </a:r>
          </a:p>
        </p:txBody>
      </p:sp>
      <p:sp>
        <p:nvSpPr>
          <p:cNvPr id="32" name="TextBox 31"/>
          <p:cNvSpPr txBox="1"/>
          <p:nvPr/>
        </p:nvSpPr>
        <p:spPr>
          <a:xfrm>
            <a:off x="5986682" y="5788686"/>
            <a:ext cx="746195" cy="707886"/>
          </a:xfrm>
          <a:prstGeom prst="rect">
            <a:avLst/>
          </a:prstGeom>
          <a:noFill/>
        </p:spPr>
        <p:txBody>
          <a:bodyPr wrap="square" rtlCol="0">
            <a:spAutoFit/>
          </a:bodyPr>
          <a:lstStyle/>
          <a:p>
            <a:r>
              <a:rPr lang="en-GB" sz="800" b="1" u="sng" dirty="0">
                <a:latin typeface="XCCW Joined 10a" panose="03050602040000000000" pitchFamily="66" charset="0"/>
              </a:rPr>
              <a:t>Adolf Hitler</a:t>
            </a:r>
          </a:p>
          <a:p>
            <a:r>
              <a:rPr lang="en-GB" sz="800" dirty="0">
                <a:latin typeface="XCCW Joined 10a" panose="03050602040000000000" pitchFamily="66" charset="0"/>
              </a:rPr>
              <a:t>Leader of Germany</a:t>
            </a:r>
          </a:p>
        </p:txBody>
      </p:sp>
      <p:sp>
        <p:nvSpPr>
          <p:cNvPr id="33" name="TextBox 32"/>
          <p:cNvSpPr txBox="1"/>
          <p:nvPr/>
        </p:nvSpPr>
        <p:spPr>
          <a:xfrm>
            <a:off x="7466020" y="5797104"/>
            <a:ext cx="919519" cy="707886"/>
          </a:xfrm>
          <a:prstGeom prst="rect">
            <a:avLst/>
          </a:prstGeom>
          <a:noFill/>
        </p:spPr>
        <p:txBody>
          <a:bodyPr wrap="square" rtlCol="0">
            <a:spAutoFit/>
          </a:bodyPr>
          <a:lstStyle/>
          <a:p>
            <a:r>
              <a:rPr lang="en-GB" sz="800" b="1" u="sng" dirty="0">
                <a:latin typeface="XCCW Joined 10a" panose="03050602040000000000" pitchFamily="66" charset="0"/>
              </a:rPr>
              <a:t>Benito Mussolini</a:t>
            </a:r>
          </a:p>
          <a:p>
            <a:r>
              <a:rPr lang="en-GB" sz="800" dirty="0">
                <a:latin typeface="XCCW Joined 10a" panose="03050602040000000000" pitchFamily="66" charset="0"/>
              </a:rPr>
              <a:t>Prime Minister of Italy</a:t>
            </a:r>
            <a:endParaRPr lang="en-GB" dirty="0"/>
          </a:p>
        </p:txBody>
      </p:sp>
      <p:sp>
        <p:nvSpPr>
          <p:cNvPr id="35" name="TextBox 34"/>
          <p:cNvSpPr txBox="1"/>
          <p:nvPr/>
        </p:nvSpPr>
        <p:spPr>
          <a:xfrm>
            <a:off x="8722961" y="5761358"/>
            <a:ext cx="1078367" cy="584775"/>
          </a:xfrm>
          <a:prstGeom prst="rect">
            <a:avLst/>
          </a:prstGeom>
          <a:noFill/>
        </p:spPr>
        <p:txBody>
          <a:bodyPr wrap="square" rtlCol="0">
            <a:spAutoFit/>
          </a:bodyPr>
          <a:lstStyle/>
          <a:p>
            <a:r>
              <a:rPr lang="en-GB" sz="800" b="1" u="sng" dirty="0" err="1">
                <a:latin typeface="XCCW Joined 10a" panose="03050602040000000000" pitchFamily="66" charset="0"/>
              </a:rPr>
              <a:t>Michinomiya</a:t>
            </a:r>
            <a:r>
              <a:rPr lang="en-GB" sz="800" b="1" u="sng" dirty="0">
                <a:latin typeface="XCCW Joined 10a" panose="03050602040000000000" pitchFamily="66" charset="0"/>
              </a:rPr>
              <a:t> Hirohito</a:t>
            </a:r>
          </a:p>
          <a:p>
            <a:r>
              <a:rPr lang="en-GB" sz="800" dirty="0">
                <a:latin typeface="XCCW Joined 10a" panose="03050602040000000000" pitchFamily="66" charset="0"/>
              </a:rPr>
              <a:t>Emperor of Japan. </a:t>
            </a:r>
          </a:p>
        </p:txBody>
      </p:sp>
    </p:spTree>
    <p:extLst>
      <p:ext uri="{BB962C8B-B14F-4D97-AF65-F5344CB8AC3E}">
        <p14:creationId xmlns:p14="http://schemas.microsoft.com/office/powerpoint/2010/main" val="651816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61060" y="3918969"/>
            <a:ext cx="2253436" cy="2062103"/>
          </a:xfrm>
          <a:prstGeom prst="rect">
            <a:avLst/>
          </a:prstGeom>
          <a:noFill/>
        </p:spPr>
        <p:txBody>
          <a:bodyPr wrap="square" rtlCol="0">
            <a:spAutoFit/>
          </a:bodyPr>
          <a:lstStyle/>
          <a:p>
            <a:pPr algn="ctr"/>
            <a:r>
              <a:rPr lang="en-GB" sz="800" b="1" u="sng" dirty="0">
                <a:latin typeface="XCCW Joined 10a" panose="03050602040000000000" pitchFamily="66" charset="0"/>
              </a:rPr>
              <a:t>Anne Frank</a:t>
            </a:r>
          </a:p>
          <a:p>
            <a:r>
              <a:rPr lang="en-GB" sz="800" dirty="0">
                <a:latin typeface="XCCW Joined 10a" panose="03050602040000000000" pitchFamily="66" charset="0"/>
              </a:rPr>
              <a:t>Anne was a German Jew who wrote a diary about her experiences during the war. When the Nazis gained control over Germany, Jews were persecuted and transported to concentration camps, so Anne moved with her family to Amsterdam in the Netherlands. When the Germans then invaded the Netherlands, Anne and her family went into hiding in a concealed room in her father’s work building. Her famous diary tells her story while in hiding. </a:t>
            </a:r>
          </a:p>
        </p:txBody>
      </p:sp>
      <p:sp>
        <p:nvSpPr>
          <p:cNvPr id="4" name="TextBox 3"/>
          <p:cNvSpPr txBox="1"/>
          <p:nvPr/>
        </p:nvSpPr>
        <p:spPr>
          <a:xfrm>
            <a:off x="3184914" y="1168741"/>
            <a:ext cx="3902858" cy="2308324"/>
          </a:xfrm>
          <a:prstGeom prst="rect">
            <a:avLst/>
          </a:prstGeom>
          <a:noFill/>
        </p:spPr>
        <p:txBody>
          <a:bodyPr wrap="square" rtlCol="0">
            <a:spAutoFit/>
          </a:bodyPr>
          <a:lstStyle/>
          <a:p>
            <a:pPr algn="ctr"/>
            <a:r>
              <a:rPr lang="en-GB" sz="800" b="1" u="sng" dirty="0">
                <a:latin typeface="XCCW Joined 10a" panose="03050602040000000000" pitchFamily="66" charset="0"/>
              </a:rPr>
              <a:t>Holocaust </a:t>
            </a:r>
          </a:p>
          <a:p>
            <a:r>
              <a:rPr lang="en-GB" sz="800" dirty="0">
                <a:latin typeface="XCCW Joined 10a" panose="03050602040000000000" pitchFamily="66" charset="0"/>
              </a:rPr>
              <a:t>The word Holocaust was given to the killing of 6 million Jews because it was a war of extermination designed to wipe out an entire group of people. This included as many as 1 million Jewish children. Millions of others killed included handicapped people and trade unionists. Hitler hated Jewish people and blamed them for losing the WWI. He made laws that said Jews had no rights. He organised boycotts of Jewish businesses and attacks on Jewish businesses and homes. On 9</a:t>
            </a:r>
            <a:r>
              <a:rPr lang="en-GB" sz="800" baseline="30000" dirty="0">
                <a:latin typeface="XCCW Joined 10a" panose="03050602040000000000" pitchFamily="66" charset="0"/>
              </a:rPr>
              <a:t>th</a:t>
            </a:r>
            <a:r>
              <a:rPr lang="en-GB" sz="800" dirty="0">
                <a:latin typeface="XCCW Joined 10a" panose="03050602040000000000" pitchFamily="66" charset="0"/>
              </a:rPr>
              <a:t> November, 1938 many Jewish homes and businesses were burnt down or vandalised. This night was called Kristallnacht or ‘Night of the Broken Glass’. </a:t>
            </a:r>
          </a:p>
          <a:p>
            <a:r>
              <a:rPr lang="en-GB" sz="800" dirty="0">
                <a:latin typeface="XCCW Joined 10a" panose="03050602040000000000" pitchFamily="66" charset="0"/>
              </a:rPr>
              <a:t>All Jewish people were eventually put in concentration camps. People had their heads shaved and they were tattooed with a number. They had to wear a striped uniform and do forced labour. 11 million people died in concentration camps. </a:t>
            </a:r>
          </a:p>
        </p:txBody>
      </p:sp>
      <p:sp>
        <p:nvSpPr>
          <p:cNvPr id="5" name="TextBox 4"/>
          <p:cNvSpPr txBox="1"/>
          <p:nvPr/>
        </p:nvSpPr>
        <p:spPr>
          <a:xfrm>
            <a:off x="7087772" y="2649620"/>
            <a:ext cx="2619754" cy="3785652"/>
          </a:xfrm>
          <a:prstGeom prst="rect">
            <a:avLst/>
          </a:prstGeom>
          <a:noFill/>
        </p:spPr>
        <p:txBody>
          <a:bodyPr wrap="square" rtlCol="0">
            <a:spAutoFit/>
          </a:bodyPr>
          <a:lstStyle/>
          <a:p>
            <a:r>
              <a:rPr lang="en-GB" sz="800" b="1" u="sng" dirty="0">
                <a:latin typeface="XCCW Joined 10a" panose="03050602040000000000" pitchFamily="66" charset="0"/>
              </a:rPr>
              <a:t>Glossary</a:t>
            </a:r>
          </a:p>
          <a:p>
            <a:r>
              <a:rPr lang="en-GB" sz="800" b="1" u="sng" dirty="0">
                <a:latin typeface="XCCW Joined 10a" panose="03050602040000000000" pitchFamily="66" charset="0"/>
              </a:rPr>
              <a:t>Allied powers- </a:t>
            </a:r>
            <a:r>
              <a:rPr lang="en-GB" sz="800" dirty="0">
                <a:latin typeface="XCCW Joined 10a" panose="03050602040000000000" pitchFamily="66" charset="0"/>
              </a:rPr>
              <a:t>Countries (including Britain, France, the Soviet Union and the USA) that united to fight the Axis powers.</a:t>
            </a:r>
          </a:p>
          <a:p>
            <a:r>
              <a:rPr lang="en-GB" sz="800" b="1" u="sng" dirty="0">
                <a:latin typeface="XCCW Joined 10a" panose="03050602040000000000" pitchFamily="66" charset="0"/>
              </a:rPr>
              <a:t>Axis powers- </a:t>
            </a:r>
            <a:r>
              <a:rPr lang="en-GB" sz="800" dirty="0">
                <a:latin typeface="XCCW Joined 10a" panose="03050602040000000000" pitchFamily="66" charset="0"/>
              </a:rPr>
              <a:t>Countries (including Germany, Italy and Japan) that united to fight the Allied powers. </a:t>
            </a:r>
          </a:p>
          <a:p>
            <a:r>
              <a:rPr lang="en-GB" sz="800" b="1" u="sng" dirty="0">
                <a:latin typeface="XCCW Joined 10a" panose="03050602040000000000" pitchFamily="66" charset="0"/>
              </a:rPr>
              <a:t>Civilian-</a:t>
            </a:r>
            <a:r>
              <a:rPr lang="en-GB" sz="800" dirty="0">
                <a:latin typeface="XCCW Joined 10a" panose="03050602040000000000" pitchFamily="66" charset="0"/>
              </a:rPr>
              <a:t> A person who was not in the police or armed forces. </a:t>
            </a:r>
          </a:p>
          <a:p>
            <a:r>
              <a:rPr lang="en-GB" sz="800" b="1" u="sng" dirty="0">
                <a:latin typeface="XCCW Joined 10a" panose="03050602040000000000" pitchFamily="66" charset="0"/>
              </a:rPr>
              <a:t>Concentration camp- </a:t>
            </a:r>
            <a:r>
              <a:rPr lang="en-GB" sz="800" dirty="0">
                <a:latin typeface="XCCW Joined 10a" panose="03050602040000000000" pitchFamily="66" charset="0"/>
              </a:rPr>
              <a:t>A place where large numbers of people, especially Jews, were held and often killed. </a:t>
            </a:r>
          </a:p>
          <a:p>
            <a:r>
              <a:rPr lang="en-GB" sz="800" b="1" u="sng" dirty="0">
                <a:latin typeface="XCCW Joined 10a" panose="03050602040000000000" pitchFamily="66" charset="0"/>
              </a:rPr>
              <a:t>Evacuee-</a:t>
            </a:r>
            <a:r>
              <a:rPr lang="en-GB" sz="800" dirty="0">
                <a:latin typeface="XCCW Joined 10a" panose="03050602040000000000" pitchFamily="66" charset="0"/>
              </a:rPr>
              <a:t> A child or vulnerable adult who was sent away from a city to live in the countryside, which was considered safer. </a:t>
            </a:r>
          </a:p>
          <a:p>
            <a:r>
              <a:rPr lang="en-GB" sz="800" b="1" u="sng" dirty="0">
                <a:latin typeface="XCCW Joined 10a" panose="03050602040000000000" pitchFamily="66" charset="0"/>
              </a:rPr>
              <a:t>Invade-</a:t>
            </a:r>
            <a:r>
              <a:rPr lang="en-GB" sz="800" dirty="0">
                <a:latin typeface="XCCW Joined 10a" panose="03050602040000000000" pitchFamily="66" charset="0"/>
              </a:rPr>
              <a:t> To enter or occupy a country by force. </a:t>
            </a:r>
          </a:p>
          <a:p>
            <a:r>
              <a:rPr lang="en-GB" sz="800" b="1" u="sng" dirty="0">
                <a:latin typeface="XCCW Joined 10a" panose="03050602040000000000" pitchFamily="66" charset="0"/>
              </a:rPr>
              <a:t>Nazi-</a:t>
            </a:r>
            <a:r>
              <a:rPr lang="en-GB" sz="800" dirty="0">
                <a:latin typeface="XCCW Joined 10a" panose="03050602040000000000" pitchFamily="66" charset="0"/>
              </a:rPr>
              <a:t> A follower of Adolf Hitler, leader of the Nazi Party. </a:t>
            </a:r>
          </a:p>
          <a:p>
            <a:r>
              <a:rPr lang="en-GB" sz="800" b="1" u="sng" dirty="0">
                <a:latin typeface="XCCW Joined 10a" panose="03050602040000000000" pitchFamily="66" charset="0"/>
              </a:rPr>
              <a:t>Persecute-</a:t>
            </a:r>
            <a:r>
              <a:rPr lang="en-GB" sz="800" dirty="0">
                <a:latin typeface="XCCW Joined 10a" panose="03050602040000000000" pitchFamily="66" charset="0"/>
              </a:rPr>
              <a:t> To treat someone cruelly or unfairly. </a:t>
            </a:r>
          </a:p>
          <a:p>
            <a:r>
              <a:rPr lang="en-GB" sz="800" b="1" u="sng" dirty="0">
                <a:latin typeface="XCCW Joined 10a" panose="03050602040000000000" pitchFamily="66" charset="0"/>
              </a:rPr>
              <a:t>Propaganda-</a:t>
            </a:r>
            <a:r>
              <a:rPr lang="en-GB" sz="800" dirty="0">
                <a:latin typeface="XCCW Joined 10a" panose="03050602040000000000" pitchFamily="66" charset="0"/>
              </a:rPr>
              <a:t> Biased news, media and communication used to influence people’s opinions.</a:t>
            </a:r>
          </a:p>
          <a:p>
            <a:r>
              <a:rPr lang="en-GB" sz="800" b="1" u="sng" dirty="0">
                <a:latin typeface="XCCW Joined 10a" panose="03050602040000000000" pitchFamily="66" charset="0"/>
              </a:rPr>
              <a:t>Rationing-</a:t>
            </a:r>
            <a:r>
              <a:rPr lang="en-GB" sz="800" dirty="0">
                <a:latin typeface="XCCW Joined 10a" panose="03050602040000000000" pitchFamily="66" charset="0"/>
              </a:rPr>
              <a:t> The limited supply of food, clothes and other goods to prevent shortages. </a:t>
            </a:r>
          </a:p>
          <a:p>
            <a:r>
              <a:rPr lang="en-GB" sz="800" dirty="0">
                <a:latin typeface="XCCW Joined 10a" panose="03050602040000000000" pitchFamily="66" charset="0"/>
              </a:rPr>
              <a:t>.  </a:t>
            </a:r>
          </a:p>
        </p:txBody>
      </p:sp>
      <p:sp>
        <p:nvSpPr>
          <p:cNvPr id="6" name="TextBox 5"/>
          <p:cNvSpPr txBox="1"/>
          <p:nvPr/>
        </p:nvSpPr>
        <p:spPr>
          <a:xfrm>
            <a:off x="1036020" y="1172293"/>
            <a:ext cx="2225040" cy="4939814"/>
          </a:xfrm>
          <a:prstGeom prst="rect">
            <a:avLst/>
          </a:prstGeom>
          <a:noFill/>
        </p:spPr>
        <p:txBody>
          <a:bodyPr wrap="square" rtlCol="0">
            <a:spAutoFit/>
          </a:bodyPr>
          <a:lstStyle/>
          <a:p>
            <a:pPr algn="ctr"/>
            <a:r>
              <a:rPr lang="en-GB" sz="700" b="1" u="sng" dirty="0">
                <a:latin typeface="XCCW Joined 10a" panose="03050602040000000000" pitchFamily="66" charset="0"/>
              </a:rPr>
              <a:t>Timeline</a:t>
            </a:r>
          </a:p>
          <a:p>
            <a:pPr algn="ctr"/>
            <a:endParaRPr lang="en-GB" sz="700" b="1" u="sng" dirty="0">
              <a:latin typeface="XCCW Joined 10a" panose="03050602040000000000" pitchFamily="66" charset="0"/>
            </a:endParaRPr>
          </a:p>
          <a:p>
            <a:r>
              <a:rPr lang="en-GB" sz="700" b="1" u="sng" dirty="0">
                <a:latin typeface="XCCW Joined 10a" panose="03050602040000000000" pitchFamily="66" charset="0"/>
              </a:rPr>
              <a:t>19</a:t>
            </a:r>
            <a:r>
              <a:rPr lang="en-GB" sz="700" b="1" u="sng" baseline="30000" dirty="0">
                <a:latin typeface="XCCW Joined 10a" panose="03050602040000000000" pitchFamily="66" charset="0"/>
              </a:rPr>
              <a:t>th</a:t>
            </a:r>
            <a:r>
              <a:rPr lang="en-GB" sz="700" b="1" u="sng" dirty="0">
                <a:latin typeface="XCCW Joined 10a" panose="03050602040000000000" pitchFamily="66" charset="0"/>
              </a:rPr>
              <a:t> August 1934- </a:t>
            </a:r>
            <a:r>
              <a:rPr lang="en-GB" sz="700" dirty="0">
                <a:latin typeface="XCCW Joined 10a" panose="03050602040000000000" pitchFamily="66" charset="0"/>
              </a:rPr>
              <a:t>Adolf Hitler, leader of the Nazi Party, becomes the leader of Germany. </a:t>
            </a:r>
          </a:p>
          <a:p>
            <a:r>
              <a:rPr lang="en-GB" sz="700" b="1" u="sng" dirty="0">
                <a:latin typeface="XCCW Joined 10a" panose="03050602040000000000" pitchFamily="66" charset="0"/>
              </a:rPr>
              <a:t>March 1936- </a:t>
            </a:r>
            <a:r>
              <a:rPr lang="en-GB" sz="700" dirty="0">
                <a:latin typeface="XCCW Joined 10a" panose="03050602040000000000" pitchFamily="66" charset="0"/>
              </a:rPr>
              <a:t>German troops break the Treaty of Versailles when the occupy the Rhineland. </a:t>
            </a:r>
          </a:p>
          <a:p>
            <a:r>
              <a:rPr lang="en-GB" sz="700" b="1" u="sng" dirty="0">
                <a:latin typeface="XCCW Joined 10a" panose="03050602040000000000" pitchFamily="66" charset="0"/>
              </a:rPr>
              <a:t>12</a:t>
            </a:r>
            <a:r>
              <a:rPr lang="en-GB" sz="700" b="1" u="sng" baseline="30000" dirty="0">
                <a:latin typeface="XCCW Joined 10a" panose="03050602040000000000" pitchFamily="66" charset="0"/>
              </a:rPr>
              <a:t>th</a:t>
            </a:r>
            <a:r>
              <a:rPr lang="en-GB" sz="700" b="1" u="sng" dirty="0">
                <a:latin typeface="XCCW Joined 10a" panose="03050602040000000000" pitchFamily="66" charset="0"/>
              </a:rPr>
              <a:t> March 1938- </a:t>
            </a:r>
            <a:r>
              <a:rPr lang="en-GB" sz="700" dirty="0">
                <a:latin typeface="XCCW Joined 10a" panose="03050602040000000000" pitchFamily="66" charset="0"/>
              </a:rPr>
              <a:t>Austria becomes part of the German Empire, which is known as the Third Reich. </a:t>
            </a:r>
          </a:p>
          <a:p>
            <a:endParaRPr lang="en-GB" sz="700" b="1" u="sng" dirty="0">
              <a:latin typeface="XCCW Joined 10a" panose="03050602040000000000" pitchFamily="66" charset="0"/>
            </a:endParaRPr>
          </a:p>
          <a:p>
            <a:r>
              <a:rPr lang="en-GB" sz="700" b="1" u="sng" dirty="0">
                <a:latin typeface="XCCW Joined 10a" panose="03050602040000000000" pitchFamily="66" charset="0"/>
              </a:rPr>
              <a:t>1st September 1939- </a:t>
            </a:r>
            <a:r>
              <a:rPr lang="en-GB" sz="700" dirty="0">
                <a:latin typeface="XCCW Joined 10a" panose="03050602040000000000" pitchFamily="66" charset="0"/>
              </a:rPr>
              <a:t>WWII begins as Germany invades Poland. </a:t>
            </a:r>
          </a:p>
          <a:p>
            <a:r>
              <a:rPr lang="en-GB" sz="700" b="1" u="sng" dirty="0">
                <a:latin typeface="XCCW Joined 10a" panose="03050602040000000000" pitchFamily="66" charset="0"/>
              </a:rPr>
              <a:t>September 1939- </a:t>
            </a:r>
            <a:r>
              <a:rPr lang="en-GB" sz="700" dirty="0">
                <a:latin typeface="XCCW Joined 10a" panose="03050602040000000000" pitchFamily="66" charset="0"/>
              </a:rPr>
              <a:t>In the first three days of evacuation, 1.5 million children and vulnerable adults leave British cities. </a:t>
            </a:r>
          </a:p>
          <a:p>
            <a:r>
              <a:rPr lang="en-GB" sz="700" b="1" u="sng" dirty="0">
                <a:latin typeface="XCCW Joined 10a" panose="03050602040000000000" pitchFamily="66" charset="0"/>
              </a:rPr>
              <a:t>8</a:t>
            </a:r>
            <a:r>
              <a:rPr lang="en-GB" sz="700" b="1" u="sng" baseline="30000" dirty="0">
                <a:latin typeface="XCCW Joined 10a" panose="03050602040000000000" pitchFamily="66" charset="0"/>
              </a:rPr>
              <a:t>th</a:t>
            </a:r>
            <a:r>
              <a:rPr lang="en-GB" sz="700" b="1" u="sng" dirty="0">
                <a:latin typeface="XCCW Joined 10a" panose="03050602040000000000" pitchFamily="66" charset="0"/>
              </a:rPr>
              <a:t> January 1940- </a:t>
            </a:r>
            <a:r>
              <a:rPr lang="en-GB" sz="700" dirty="0">
                <a:latin typeface="XCCW Joined 10a" panose="03050602040000000000" pitchFamily="66" charset="0"/>
              </a:rPr>
              <a:t>Rationing starts. </a:t>
            </a:r>
          </a:p>
          <a:p>
            <a:r>
              <a:rPr lang="en-GB" sz="700" b="1" u="sng" dirty="0">
                <a:latin typeface="XCCW Joined 10a" panose="03050602040000000000" pitchFamily="66" charset="0"/>
              </a:rPr>
              <a:t>10</a:t>
            </a:r>
            <a:r>
              <a:rPr lang="en-GB" sz="700" b="1" u="sng" baseline="30000" dirty="0">
                <a:latin typeface="XCCW Joined 10a" panose="03050602040000000000" pitchFamily="66" charset="0"/>
              </a:rPr>
              <a:t>th</a:t>
            </a:r>
            <a:r>
              <a:rPr lang="en-GB" sz="700" b="1" u="sng" dirty="0">
                <a:latin typeface="XCCW Joined 10a" panose="03050602040000000000" pitchFamily="66" charset="0"/>
              </a:rPr>
              <a:t> July- 31</a:t>
            </a:r>
            <a:r>
              <a:rPr lang="en-GB" sz="700" b="1" u="sng" baseline="30000" dirty="0">
                <a:latin typeface="XCCW Joined 10a" panose="03050602040000000000" pitchFamily="66" charset="0"/>
              </a:rPr>
              <a:t>st</a:t>
            </a:r>
            <a:r>
              <a:rPr lang="en-GB" sz="700" b="1" u="sng" dirty="0">
                <a:latin typeface="XCCW Joined 10a" panose="03050602040000000000" pitchFamily="66" charset="0"/>
              </a:rPr>
              <a:t> October 1940- </a:t>
            </a:r>
            <a:r>
              <a:rPr lang="en-GB" sz="700" dirty="0">
                <a:latin typeface="XCCW Joined 10a" panose="03050602040000000000" pitchFamily="66" charset="0"/>
              </a:rPr>
              <a:t>The Battle of Britain takes place. </a:t>
            </a:r>
          </a:p>
          <a:p>
            <a:r>
              <a:rPr lang="en-GB" sz="700" b="1" u="sng" dirty="0">
                <a:latin typeface="XCCW Joined 10a" panose="03050602040000000000" pitchFamily="66" charset="0"/>
              </a:rPr>
              <a:t>7</a:t>
            </a:r>
            <a:r>
              <a:rPr lang="en-GB" sz="700" b="1" u="sng" baseline="30000" dirty="0">
                <a:latin typeface="XCCW Joined 10a" panose="03050602040000000000" pitchFamily="66" charset="0"/>
              </a:rPr>
              <a:t>th</a:t>
            </a:r>
            <a:r>
              <a:rPr lang="en-GB" sz="700" b="1" u="sng" dirty="0">
                <a:latin typeface="XCCW Joined 10a" panose="03050602040000000000" pitchFamily="66" charset="0"/>
              </a:rPr>
              <a:t> September 1940- </a:t>
            </a:r>
            <a:r>
              <a:rPr lang="en-GB" sz="700" dirty="0">
                <a:latin typeface="XCCW Joined 10a" panose="03050602040000000000" pitchFamily="66" charset="0"/>
              </a:rPr>
              <a:t>The Blitz begins. </a:t>
            </a:r>
          </a:p>
          <a:p>
            <a:r>
              <a:rPr lang="en-GB" sz="700" b="1" u="sng" dirty="0">
                <a:latin typeface="XCCW Joined 10a" panose="03050602040000000000" pitchFamily="66" charset="0"/>
              </a:rPr>
              <a:t>10</a:t>
            </a:r>
            <a:r>
              <a:rPr lang="en-GB" sz="700" b="1" u="sng" baseline="30000" dirty="0">
                <a:latin typeface="XCCW Joined 10a" panose="03050602040000000000" pitchFamily="66" charset="0"/>
              </a:rPr>
              <a:t>th</a:t>
            </a:r>
            <a:r>
              <a:rPr lang="en-GB" sz="700" b="1" u="sng" dirty="0">
                <a:latin typeface="XCCW Joined 10a" panose="03050602040000000000" pitchFamily="66" charset="0"/>
              </a:rPr>
              <a:t> May 1941-</a:t>
            </a:r>
            <a:r>
              <a:rPr lang="en-GB" sz="700" dirty="0">
                <a:latin typeface="XCCW Joined 10a" panose="03050602040000000000" pitchFamily="66" charset="0"/>
              </a:rPr>
              <a:t> The Blitz ends. </a:t>
            </a:r>
          </a:p>
          <a:p>
            <a:r>
              <a:rPr lang="en-GB" sz="700" b="1" u="sng" dirty="0">
                <a:latin typeface="XCCW Joined 10a" panose="03050602040000000000" pitchFamily="66" charset="0"/>
              </a:rPr>
              <a:t>7</a:t>
            </a:r>
            <a:r>
              <a:rPr lang="en-GB" sz="700" b="1" u="sng" baseline="30000" dirty="0">
                <a:latin typeface="XCCW Joined 10a" panose="03050602040000000000" pitchFamily="66" charset="0"/>
              </a:rPr>
              <a:t>th</a:t>
            </a:r>
            <a:r>
              <a:rPr lang="en-GB" sz="700" b="1" u="sng" dirty="0">
                <a:latin typeface="XCCW Joined 10a" panose="03050602040000000000" pitchFamily="66" charset="0"/>
              </a:rPr>
              <a:t> December 1941- </a:t>
            </a:r>
            <a:r>
              <a:rPr lang="en-GB" sz="700" dirty="0">
                <a:latin typeface="XCCW Joined 10a" panose="03050602040000000000" pitchFamily="66" charset="0"/>
              </a:rPr>
              <a:t>Japanese planes bomb the American naval base at Pearl Harbour, leading the USA to enter the war. </a:t>
            </a:r>
          </a:p>
          <a:p>
            <a:r>
              <a:rPr lang="en-GB" sz="700" b="1" u="sng" dirty="0">
                <a:latin typeface="XCCW Joined 10a" panose="03050602040000000000" pitchFamily="66" charset="0"/>
              </a:rPr>
              <a:t>6</a:t>
            </a:r>
            <a:r>
              <a:rPr lang="en-GB" sz="700" b="1" u="sng" baseline="30000" dirty="0">
                <a:latin typeface="XCCW Joined 10a" panose="03050602040000000000" pitchFamily="66" charset="0"/>
              </a:rPr>
              <a:t>th</a:t>
            </a:r>
            <a:r>
              <a:rPr lang="en-GB" sz="700" b="1" u="sng" dirty="0">
                <a:latin typeface="XCCW Joined 10a" panose="03050602040000000000" pitchFamily="66" charset="0"/>
              </a:rPr>
              <a:t> June 1944- </a:t>
            </a:r>
            <a:r>
              <a:rPr lang="en-GB" sz="700" dirty="0">
                <a:latin typeface="XCCW Joined 10a" panose="03050602040000000000" pitchFamily="66" charset="0"/>
              </a:rPr>
              <a:t>Allied troops land in Normandy, France to free western Europe from German control. (D Day)</a:t>
            </a:r>
          </a:p>
          <a:p>
            <a:r>
              <a:rPr lang="en-GB" sz="700" b="1" u="sng" dirty="0">
                <a:latin typeface="XCCW Joined 10a" panose="03050602040000000000" pitchFamily="66" charset="0"/>
              </a:rPr>
              <a:t>January 1945- </a:t>
            </a:r>
            <a:r>
              <a:rPr lang="en-GB" sz="700" dirty="0">
                <a:latin typeface="XCCW Joined 10a" panose="03050602040000000000" pitchFamily="66" charset="0"/>
              </a:rPr>
              <a:t>Allied forces begin to free prisoners of war from German concentration camps. </a:t>
            </a:r>
          </a:p>
          <a:p>
            <a:r>
              <a:rPr lang="en-GB" sz="700" b="1" u="sng" dirty="0">
                <a:latin typeface="XCCW Joined 10a" panose="03050602040000000000" pitchFamily="66" charset="0"/>
              </a:rPr>
              <a:t>30</a:t>
            </a:r>
            <a:r>
              <a:rPr lang="en-GB" sz="700" b="1" u="sng" baseline="30000" dirty="0">
                <a:latin typeface="XCCW Joined 10a" panose="03050602040000000000" pitchFamily="66" charset="0"/>
              </a:rPr>
              <a:t>th</a:t>
            </a:r>
            <a:r>
              <a:rPr lang="en-GB" sz="700" b="1" u="sng" dirty="0">
                <a:latin typeface="XCCW Joined 10a" panose="03050602040000000000" pitchFamily="66" charset="0"/>
              </a:rPr>
              <a:t> April 1945- </a:t>
            </a:r>
            <a:r>
              <a:rPr lang="en-GB" sz="700" dirty="0">
                <a:latin typeface="XCCW Joined 10a" panose="03050602040000000000" pitchFamily="66" charset="0"/>
              </a:rPr>
              <a:t>Adolf Hitler commits suicide. </a:t>
            </a:r>
          </a:p>
          <a:p>
            <a:r>
              <a:rPr lang="en-GB" sz="700" b="1" u="sng" dirty="0">
                <a:latin typeface="XCCW Joined 10a" panose="03050602040000000000" pitchFamily="66" charset="0"/>
              </a:rPr>
              <a:t>8</a:t>
            </a:r>
            <a:r>
              <a:rPr lang="en-GB" sz="700" b="1" u="sng" baseline="30000" dirty="0">
                <a:latin typeface="XCCW Joined 10a" panose="03050602040000000000" pitchFamily="66" charset="0"/>
              </a:rPr>
              <a:t>th</a:t>
            </a:r>
            <a:r>
              <a:rPr lang="en-GB" sz="700" b="1" u="sng" dirty="0">
                <a:latin typeface="XCCW Joined 10a" panose="03050602040000000000" pitchFamily="66" charset="0"/>
              </a:rPr>
              <a:t> May 1945- </a:t>
            </a:r>
            <a:r>
              <a:rPr lang="en-GB" sz="700" dirty="0">
                <a:latin typeface="XCCW Joined 10a" panose="03050602040000000000" pitchFamily="66" charset="0"/>
              </a:rPr>
              <a:t>Germany surrenders. WWII in Europe ends. </a:t>
            </a:r>
          </a:p>
          <a:p>
            <a:r>
              <a:rPr lang="en-GB" sz="700" b="1" u="sng" dirty="0">
                <a:latin typeface="XCCW Joined 10a" panose="03050602040000000000" pitchFamily="66" charset="0"/>
              </a:rPr>
              <a:t>15</a:t>
            </a:r>
            <a:r>
              <a:rPr lang="en-GB" sz="700" b="1" u="sng" baseline="30000" dirty="0">
                <a:latin typeface="XCCW Joined 10a" panose="03050602040000000000" pitchFamily="66" charset="0"/>
              </a:rPr>
              <a:t>th</a:t>
            </a:r>
            <a:r>
              <a:rPr lang="en-GB" sz="700" b="1" u="sng" dirty="0">
                <a:latin typeface="XCCW Joined 10a" panose="03050602040000000000" pitchFamily="66" charset="0"/>
              </a:rPr>
              <a:t> August 1945- </a:t>
            </a:r>
            <a:r>
              <a:rPr lang="en-GB" sz="700" dirty="0">
                <a:latin typeface="XCCW Joined 10a" panose="03050602040000000000" pitchFamily="66" charset="0"/>
              </a:rPr>
              <a:t>Japan surrenders. WWII ends. </a:t>
            </a:r>
          </a:p>
          <a:p>
            <a:endParaRPr lang="en-GB" sz="700" dirty="0">
              <a:latin typeface="XCCW Joined 10a" panose="03050602040000000000" pitchFamily="66" charset="0"/>
            </a:endParaRPr>
          </a:p>
          <a:p>
            <a:r>
              <a:rPr lang="en-GB" sz="700" b="1" u="sng" dirty="0">
                <a:latin typeface="XCCW Joined 10a" panose="03050602040000000000" pitchFamily="66" charset="0"/>
              </a:rPr>
              <a:t>24</a:t>
            </a:r>
            <a:r>
              <a:rPr lang="en-GB" sz="700" b="1" u="sng" baseline="30000" dirty="0">
                <a:latin typeface="XCCW Joined 10a" panose="03050602040000000000" pitchFamily="66" charset="0"/>
              </a:rPr>
              <a:t>th</a:t>
            </a:r>
            <a:r>
              <a:rPr lang="en-GB" sz="700" b="1" u="sng" dirty="0">
                <a:latin typeface="XCCW Joined 10a" panose="03050602040000000000" pitchFamily="66" charset="0"/>
              </a:rPr>
              <a:t> October 1945- </a:t>
            </a:r>
            <a:r>
              <a:rPr lang="en-GB" sz="700" dirty="0">
                <a:latin typeface="XCCW Joined 10a" panose="03050602040000000000" pitchFamily="66" charset="0"/>
              </a:rPr>
              <a:t>The United Nations is created to make sure a world war doesn’t happen again. </a:t>
            </a:r>
          </a:p>
          <a:p>
            <a:r>
              <a:rPr lang="en-GB" sz="700" b="1" u="sng" dirty="0">
                <a:latin typeface="XCCW Joined 10a" panose="03050602040000000000" pitchFamily="66" charset="0"/>
              </a:rPr>
              <a:t>4</a:t>
            </a:r>
            <a:r>
              <a:rPr lang="en-GB" sz="700" b="1" u="sng" baseline="30000" dirty="0">
                <a:latin typeface="XCCW Joined 10a" panose="03050602040000000000" pitchFamily="66" charset="0"/>
              </a:rPr>
              <a:t>th</a:t>
            </a:r>
            <a:r>
              <a:rPr lang="en-GB" sz="700" b="1" u="sng" dirty="0">
                <a:latin typeface="XCCW Joined 10a" panose="03050602040000000000" pitchFamily="66" charset="0"/>
              </a:rPr>
              <a:t> July 1954- </a:t>
            </a:r>
            <a:r>
              <a:rPr lang="en-GB" sz="700" dirty="0">
                <a:latin typeface="XCCW Joined 10a" panose="03050602040000000000" pitchFamily="66" charset="0"/>
              </a:rPr>
              <a:t>Rationing ends in Britain. </a:t>
            </a:r>
          </a:p>
        </p:txBody>
      </p:sp>
      <p:pic>
        <p:nvPicPr>
          <p:cNvPr id="2052" name="Picture 4" descr="Image result for anne fr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906" y="5251156"/>
            <a:ext cx="1769424" cy="10988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allied vs ax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5959" y="1547184"/>
            <a:ext cx="1650707" cy="110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949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133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26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4E2C32-3FB1-A247-BF6B-F4670F65F405}"/>
              </a:ext>
            </a:extLst>
          </p:cNvPr>
          <p:cNvSpPr txBox="1"/>
          <p:nvPr/>
        </p:nvSpPr>
        <p:spPr>
          <a:xfrm>
            <a:off x="1185386" y="1319349"/>
            <a:ext cx="4160520" cy="461665"/>
          </a:xfrm>
          <a:prstGeom prst="rect">
            <a:avLst/>
          </a:prstGeom>
          <a:noFill/>
        </p:spPr>
        <p:txBody>
          <a:bodyPr wrap="square" rtlCol="0">
            <a:spAutoFit/>
          </a:bodyPr>
          <a:lstStyle/>
          <a:p>
            <a:r>
              <a:rPr lang="en-US" sz="2400" b="1" dirty="0">
                <a:solidFill>
                  <a:srgbClr val="6E725F"/>
                </a:solidFill>
              </a:rPr>
              <a:t>Recipe</a:t>
            </a:r>
          </a:p>
        </p:txBody>
      </p:sp>
      <p:graphicFrame>
        <p:nvGraphicFramePr>
          <p:cNvPr id="9" name="Table 8">
            <a:extLst>
              <a:ext uri="{FF2B5EF4-FFF2-40B4-BE49-F238E27FC236}">
                <a16:creationId xmlns:a16="http://schemas.microsoft.com/office/drawing/2014/main" id="{60E603B8-2E94-894A-8214-C0A97431C4F9}"/>
              </a:ext>
            </a:extLst>
          </p:cNvPr>
          <p:cNvGraphicFramePr>
            <a:graphicFrameLocks noGrp="1"/>
          </p:cNvGraphicFramePr>
          <p:nvPr>
            <p:extLst>
              <p:ext uri="{D42A27DB-BD31-4B8C-83A1-F6EECF244321}">
                <p14:modId xmlns:p14="http://schemas.microsoft.com/office/powerpoint/2010/main" val="1101600928"/>
              </p:ext>
            </p:extLst>
          </p:nvPr>
        </p:nvGraphicFramePr>
        <p:xfrm>
          <a:off x="1276175" y="2796393"/>
          <a:ext cx="5203002" cy="1698172"/>
        </p:xfrm>
        <a:graphic>
          <a:graphicData uri="http://schemas.openxmlformats.org/drawingml/2006/table">
            <a:tbl>
              <a:tblPr firstRow="1" bandRow="1">
                <a:tableStyleId>{5C22544A-7EE6-4342-B048-85BDC9FD1C3A}</a:tableStyleId>
              </a:tblPr>
              <a:tblGrid>
                <a:gridCol w="2601501">
                  <a:extLst>
                    <a:ext uri="{9D8B030D-6E8A-4147-A177-3AD203B41FA5}">
                      <a16:colId xmlns:a16="http://schemas.microsoft.com/office/drawing/2014/main" val="595377575"/>
                    </a:ext>
                  </a:extLst>
                </a:gridCol>
                <a:gridCol w="2601501">
                  <a:extLst>
                    <a:ext uri="{9D8B030D-6E8A-4147-A177-3AD203B41FA5}">
                      <a16:colId xmlns:a16="http://schemas.microsoft.com/office/drawing/2014/main" val="1626989051"/>
                    </a:ext>
                  </a:extLst>
                </a:gridCol>
              </a:tblGrid>
              <a:tr h="323462">
                <a:tc gridSpan="2">
                  <a:txBody>
                    <a:bodyPr/>
                    <a:lstStyle/>
                    <a:p>
                      <a:r>
                        <a:rPr lang="en-US" sz="1400" dirty="0"/>
                        <a:t>Ingredients</a:t>
                      </a:r>
                      <a:endParaRPr lang="en-US" sz="1100" dirty="0"/>
                    </a:p>
                  </a:txBody>
                  <a:tcPr marT="41564" marB="415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6E725F"/>
                    </a:solidFill>
                  </a:tcPr>
                </a:tc>
                <a:tc hMerge="1">
                  <a:txBody>
                    <a:bodyPr/>
                    <a:lstStyle/>
                    <a:p>
                      <a:endParaRPr lang="en-US" sz="1100" dirty="0"/>
                    </a:p>
                  </a:txBody>
                  <a:tcPr/>
                </a:tc>
                <a:extLst>
                  <a:ext uri="{0D108BD9-81ED-4DB2-BD59-A6C34878D82A}">
                    <a16:rowId xmlns:a16="http://schemas.microsoft.com/office/drawing/2014/main" val="4108604496"/>
                  </a:ext>
                </a:extLst>
              </a:tr>
              <a:tr h="274942">
                <a:tc>
                  <a:txBody>
                    <a:bodyPr/>
                    <a:lstStyle/>
                    <a:p>
                      <a:pPr marL="171450" indent="-171450">
                        <a:buFont typeface="Arial" panose="020B0604020202020204" pitchFamily="34" charset="0"/>
                        <a:buChar char="•"/>
                      </a:pPr>
                      <a:r>
                        <a:rPr lang="en-US" sz="1100" dirty="0">
                          <a:solidFill>
                            <a:schemeClr val="bg1"/>
                          </a:solidFill>
                        </a:rPr>
                        <a:t>text</a:t>
                      </a: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6E725F"/>
                    </a:solidFill>
                  </a:tcPr>
                </a:tc>
                <a:tc>
                  <a:txBody>
                    <a:bodyPr/>
                    <a:lstStyle/>
                    <a:p>
                      <a:pPr marL="171450" indent="-171450">
                        <a:buFont typeface="Arial" panose="020B0604020202020204" pitchFamily="34" charset="0"/>
                        <a:buChar char="•"/>
                      </a:pPr>
                      <a:r>
                        <a:rPr lang="en-US" sz="1100" dirty="0">
                          <a:solidFill>
                            <a:schemeClr val="bg1"/>
                          </a:solidFill>
                        </a:rPr>
                        <a:t>text</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6E725F"/>
                    </a:solidFill>
                  </a:tcPr>
                </a:tc>
                <a:extLst>
                  <a:ext uri="{0D108BD9-81ED-4DB2-BD59-A6C34878D82A}">
                    <a16:rowId xmlns:a16="http://schemas.microsoft.com/office/drawing/2014/main" val="2417760395"/>
                  </a:ext>
                </a:extLst>
              </a:tr>
              <a:tr h="274942">
                <a:tc>
                  <a:txBody>
                    <a:bodyPr/>
                    <a:lstStyle/>
                    <a:p>
                      <a:pPr marL="171450" indent="-171450">
                        <a:buFont typeface="Arial" panose="020B0604020202020204" pitchFamily="34" charset="0"/>
                        <a:buChar char="•"/>
                      </a:pPr>
                      <a:r>
                        <a:rPr lang="en-US" sz="1100" dirty="0">
                          <a:solidFill>
                            <a:schemeClr val="bg1"/>
                          </a:solidFill>
                        </a:rPr>
                        <a:t>text</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E725F"/>
                    </a:solidFill>
                  </a:tcPr>
                </a:tc>
                <a:tc>
                  <a:txBody>
                    <a:bodyPr/>
                    <a:lstStyle/>
                    <a:p>
                      <a:pPr marL="171450" indent="-171450">
                        <a:buFont typeface="Arial" panose="020B0604020202020204" pitchFamily="34" charset="0"/>
                        <a:buChar char="•"/>
                      </a:pPr>
                      <a:r>
                        <a:rPr lang="en-US" sz="1100" dirty="0">
                          <a:solidFill>
                            <a:schemeClr val="bg1"/>
                          </a:solidFill>
                        </a:rPr>
                        <a:t>text</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6E725F"/>
                    </a:solidFill>
                  </a:tcPr>
                </a:tc>
                <a:extLst>
                  <a:ext uri="{0D108BD9-81ED-4DB2-BD59-A6C34878D82A}">
                    <a16:rowId xmlns:a16="http://schemas.microsoft.com/office/drawing/2014/main" val="4077335668"/>
                  </a:ext>
                </a:extLst>
              </a:tr>
              <a:tr h="274942">
                <a:tc>
                  <a:txBody>
                    <a:bodyPr/>
                    <a:lstStyle/>
                    <a:p>
                      <a:pPr marL="171450" indent="-171450">
                        <a:buFont typeface="Arial" panose="020B0604020202020204" pitchFamily="34" charset="0"/>
                        <a:buChar char="•"/>
                      </a:pPr>
                      <a:r>
                        <a:rPr lang="en-US" sz="1100" dirty="0">
                          <a:solidFill>
                            <a:schemeClr val="bg1"/>
                          </a:solidFill>
                        </a:rPr>
                        <a:t>text</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E725F"/>
                    </a:solidFill>
                  </a:tcPr>
                </a:tc>
                <a:tc>
                  <a:txBody>
                    <a:bodyPr/>
                    <a:lstStyle/>
                    <a:p>
                      <a:pPr marL="171450" indent="-171450">
                        <a:buFont typeface="Arial" panose="020B0604020202020204" pitchFamily="34" charset="0"/>
                        <a:buChar char="•"/>
                      </a:pPr>
                      <a:r>
                        <a:rPr lang="en-US" sz="1100" dirty="0">
                          <a:solidFill>
                            <a:schemeClr val="bg1"/>
                          </a:solidFill>
                        </a:rPr>
                        <a:t>text</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6E725F"/>
                    </a:solidFill>
                  </a:tcPr>
                </a:tc>
                <a:extLst>
                  <a:ext uri="{0D108BD9-81ED-4DB2-BD59-A6C34878D82A}">
                    <a16:rowId xmlns:a16="http://schemas.microsoft.com/office/drawing/2014/main" val="1807339250"/>
                  </a:ext>
                </a:extLst>
              </a:tr>
              <a:tr h="274942">
                <a:tc>
                  <a:txBody>
                    <a:bodyPr/>
                    <a:lstStyle/>
                    <a:p>
                      <a:pPr marL="171450" indent="-171450">
                        <a:buFont typeface="Arial" panose="020B0604020202020204" pitchFamily="34" charset="0"/>
                        <a:buChar char="•"/>
                      </a:pPr>
                      <a:r>
                        <a:rPr lang="en-US" sz="1100" dirty="0">
                          <a:solidFill>
                            <a:schemeClr val="bg1"/>
                          </a:solidFill>
                        </a:rPr>
                        <a:t>text</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E725F"/>
                    </a:solidFill>
                  </a:tcPr>
                </a:tc>
                <a:tc>
                  <a:txBody>
                    <a:bodyPr/>
                    <a:lstStyle/>
                    <a:p>
                      <a:pPr marL="171450" indent="-171450">
                        <a:buFont typeface="Arial" panose="020B0604020202020204" pitchFamily="34" charset="0"/>
                        <a:buChar char="•"/>
                      </a:pPr>
                      <a:r>
                        <a:rPr lang="en-US" sz="1100" dirty="0">
                          <a:solidFill>
                            <a:schemeClr val="bg1"/>
                          </a:solidFill>
                        </a:rPr>
                        <a:t>text</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6E725F"/>
                    </a:solidFill>
                  </a:tcPr>
                </a:tc>
                <a:extLst>
                  <a:ext uri="{0D108BD9-81ED-4DB2-BD59-A6C34878D82A}">
                    <a16:rowId xmlns:a16="http://schemas.microsoft.com/office/drawing/2014/main" val="2181733747"/>
                  </a:ext>
                </a:extLst>
              </a:tr>
              <a:tr h="274942">
                <a:tc>
                  <a:txBody>
                    <a:bodyPr/>
                    <a:lstStyle/>
                    <a:p>
                      <a:pPr marL="171450" indent="-171450">
                        <a:buFont typeface="Arial" panose="020B0604020202020204" pitchFamily="34" charset="0"/>
                        <a:buChar char="•"/>
                      </a:pPr>
                      <a:r>
                        <a:rPr lang="en-US" sz="1100" dirty="0">
                          <a:solidFill>
                            <a:schemeClr val="bg1"/>
                          </a:solidFill>
                        </a:rPr>
                        <a:t>text</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725F"/>
                    </a:solidFill>
                  </a:tcPr>
                </a:tc>
                <a:tc>
                  <a:txBody>
                    <a:bodyPr/>
                    <a:lstStyle/>
                    <a:p>
                      <a:pPr marL="171450" indent="-171450">
                        <a:buFont typeface="Arial" panose="020B0604020202020204" pitchFamily="34" charset="0"/>
                        <a:buChar char="•"/>
                      </a:pPr>
                      <a:r>
                        <a:rPr lang="en-US" sz="1100" dirty="0">
                          <a:solidFill>
                            <a:schemeClr val="bg1"/>
                          </a:solidFill>
                        </a:rPr>
                        <a:t>text</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725F"/>
                    </a:solidFill>
                  </a:tcPr>
                </a:tc>
                <a:extLst>
                  <a:ext uri="{0D108BD9-81ED-4DB2-BD59-A6C34878D82A}">
                    <a16:rowId xmlns:a16="http://schemas.microsoft.com/office/drawing/2014/main" val="461650244"/>
                  </a:ext>
                </a:extLst>
              </a:tr>
            </a:tbl>
          </a:graphicData>
        </a:graphic>
      </p:graphicFrame>
      <p:graphicFrame>
        <p:nvGraphicFramePr>
          <p:cNvPr id="11" name="Table 10">
            <a:extLst>
              <a:ext uri="{FF2B5EF4-FFF2-40B4-BE49-F238E27FC236}">
                <a16:creationId xmlns:a16="http://schemas.microsoft.com/office/drawing/2014/main" id="{0C6463B0-1763-334E-AE0B-2BC7D345969C}"/>
              </a:ext>
            </a:extLst>
          </p:cNvPr>
          <p:cNvGraphicFramePr>
            <a:graphicFrameLocks noGrp="1"/>
          </p:cNvGraphicFramePr>
          <p:nvPr>
            <p:extLst>
              <p:ext uri="{D42A27DB-BD31-4B8C-83A1-F6EECF244321}">
                <p14:modId xmlns:p14="http://schemas.microsoft.com/office/powerpoint/2010/main" val="1226307151"/>
              </p:ext>
            </p:extLst>
          </p:nvPr>
        </p:nvGraphicFramePr>
        <p:xfrm>
          <a:off x="1185386" y="4647613"/>
          <a:ext cx="8108838" cy="1831558"/>
        </p:xfrm>
        <a:graphic>
          <a:graphicData uri="http://schemas.openxmlformats.org/drawingml/2006/table">
            <a:tbl>
              <a:tblPr firstRow="1" bandRow="1">
                <a:tableStyleId>{5C22544A-7EE6-4342-B048-85BDC9FD1C3A}</a:tableStyleId>
              </a:tblPr>
              <a:tblGrid>
                <a:gridCol w="4054419">
                  <a:extLst>
                    <a:ext uri="{9D8B030D-6E8A-4147-A177-3AD203B41FA5}">
                      <a16:colId xmlns:a16="http://schemas.microsoft.com/office/drawing/2014/main" val="595377575"/>
                    </a:ext>
                  </a:extLst>
                </a:gridCol>
                <a:gridCol w="4054419">
                  <a:extLst>
                    <a:ext uri="{9D8B030D-6E8A-4147-A177-3AD203B41FA5}">
                      <a16:colId xmlns:a16="http://schemas.microsoft.com/office/drawing/2014/main" val="1626989051"/>
                    </a:ext>
                  </a:extLst>
                </a:gridCol>
              </a:tblGrid>
              <a:tr h="348868">
                <a:tc gridSpan="2">
                  <a:txBody>
                    <a:bodyPr/>
                    <a:lstStyle/>
                    <a:p>
                      <a:r>
                        <a:rPr lang="en-US" sz="1400" dirty="0">
                          <a:solidFill>
                            <a:srgbClr val="6E725F"/>
                          </a:solidFill>
                        </a:rPr>
                        <a:t>Method</a:t>
                      </a:r>
                      <a:endParaRPr lang="en-US" sz="1050" dirty="0">
                        <a:solidFill>
                          <a:srgbClr val="6E725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US" sz="1100" dirty="0"/>
                    </a:p>
                  </a:txBody>
                  <a:tcPr/>
                </a:tc>
                <a:extLst>
                  <a:ext uri="{0D108BD9-81ED-4DB2-BD59-A6C34878D82A}">
                    <a16:rowId xmlns:a16="http://schemas.microsoft.com/office/drawing/2014/main" val="4108604496"/>
                  </a:ext>
                </a:extLst>
              </a:tr>
              <a:tr h="296538">
                <a:tc>
                  <a:txBody>
                    <a:bodyPr/>
                    <a:lstStyle/>
                    <a:p>
                      <a:pPr marL="0" indent="0">
                        <a:buFontTx/>
                        <a:buNone/>
                      </a:pPr>
                      <a:r>
                        <a:rPr lang="en-US" sz="1100" dirty="0">
                          <a:solidFill>
                            <a:schemeClr val="tx1"/>
                          </a:solidFill>
                        </a:rPr>
                        <a:t>1. text</a:t>
                      </a: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buFontTx/>
                        <a:buNone/>
                      </a:pPr>
                      <a:r>
                        <a:rPr lang="en-US" sz="1100" dirty="0">
                          <a:solidFill>
                            <a:schemeClr val="tx1"/>
                          </a:solidFill>
                        </a:rPr>
                        <a:t>6. text</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17760395"/>
                  </a:ext>
                </a:extLst>
              </a:tr>
              <a:tr h="296538">
                <a:tc>
                  <a:txBody>
                    <a:bodyPr/>
                    <a:lstStyle/>
                    <a:p>
                      <a:pPr marL="0" indent="0">
                        <a:buFontTx/>
                        <a:buNone/>
                      </a:pPr>
                      <a:r>
                        <a:rPr lang="en-US" sz="1100" dirty="0">
                          <a:solidFill>
                            <a:schemeClr val="tx1"/>
                          </a:solidFill>
                        </a:rPr>
                        <a:t>2. text</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buFontTx/>
                        <a:buNone/>
                      </a:pPr>
                      <a:r>
                        <a:rPr lang="en-US" sz="1100" dirty="0">
                          <a:solidFill>
                            <a:schemeClr val="tx1"/>
                          </a:solidFill>
                        </a:rPr>
                        <a:t>7. text</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7335668"/>
                  </a:ext>
                </a:extLst>
              </a:tr>
              <a:tr h="296538">
                <a:tc>
                  <a:txBody>
                    <a:bodyPr/>
                    <a:lstStyle/>
                    <a:p>
                      <a:pPr marL="0" indent="0">
                        <a:buFontTx/>
                        <a:buNone/>
                      </a:pPr>
                      <a:r>
                        <a:rPr lang="en-US" sz="1100" dirty="0">
                          <a:solidFill>
                            <a:schemeClr val="tx1"/>
                          </a:solidFill>
                        </a:rPr>
                        <a:t>3. text</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buFontTx/>
                        <a:buNone/>
                      </a:pPr>
                      <a:r>
                        <a:rPr lang="en-US" sz="1100" dirty="0">
                          <a:solidFill>
                            <a:schemeClr val="tx1"/>
                          </a:solidFill>
                        </a:rPr>
                        <a:t>8. text</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7339250"/>
                  </a:ext>
                </a:extLst>
              </a:tr>
              <a:tr h="296538">
                <a:tc>
                  <a:txBody>
                    <a:bodyPr/>
                    <a:lstStyle/>
                    <a:p>
                      <a:pPr marL="0" indent="0">
                        <a:buFontTx/>
                        <a:buNone/>
                      </a:pPr>
                      <a:r>
                        <a:rPr lang="en-US" sz="1100" dirty="0">
                          <a:solidFill>
                            <a:schemeClr val="tx1"/>
                          </a:solidFill>
                        </a:rPr>
                        <a:t>4. text</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buFontTx/>
                        <a:buNone/>
                      </a:pPr>
                      <a:r>
                        <a:rPr lang="en-US" sz="1100" dirty="0">
                          <a:solidFill>
                            <a:schemeClr val="tx1"/>
                          </a:solidFill>
                        </a:rPr>
                        <a:t>9. text</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1733747"/>
                  </a:ext>
                </a:extLst>
              </a:tr>
              <a:tr h="296538">
                <a:tc>
                  <a:txBody>
                    <a:bodyPr/>
                    <a:lstStyle/>
                    <a:p>
                      <a:pPr marL="0" indent="0">
                        <a:buFontTx/>
                        <a:buNone/>
                      </a:pPr>
                      <a:r>
                        <a:rPr lang="en-US" sz="1100" dirty="0">
                          <a:solidFill>
                            <a:schemeClr val="tx1"/>
                          </a:solidFill>
                        </a:rPr>
                        <a:t>5. text</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Tx/>
                        <a:buNone/>
                      </a:pPr>
                      <a:r>
                        <a:rPr lang="en-US" sz="1100" dirty="0">
                          <a:solidFill>
                            <a:schemeClr val="tx1"/>
                          </a:solidFill>
                        </a:rPr>
                        <a:t>10. text</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1650244"/>
                  </a:ext>
                </a:extLst>
              </a:tr>
            </a:tbl>
          </a:graphicData>
        </a:graphic>
      </p:graphicFrame>
      <p:graphicFrame>
        <p:nvGraphicFramePr>
          <p:cNvPr id="12" name="Table 11">
            <a:extLst>
              <a:ext uri="{FF2B5EF4-FFF2-40B4-BE49-F238E27FC236}">
                <a16:creationId xmlns:a16="http://schemas.microsoft.com/office/drawing/2014/main" id="{9DB63251-B2BF-AB43-98D7-68C143EF8340}"/>
              </a:ext>
            </a:extLst>
          </p:cNvPr>
          <p:cNvGraphicFramePr>
            <a:graphicFrameLocks noGrp="1"/>
          </p:cNvGraphicFramePr>
          <p:nvPr>
            <p:extLst>
              <p:ext uri="{D42A27DB-BD31-4B8C-83A1-F6EECF244321}">
                <p14:modId xmlns:p14="http://schemas.microsoft.com/office/powerpoint/2010/main" val="211738526"/>
              </p:ext>
            </p:extLst>
          </p:nvPr>
        </p:nvGraphicFramePr>
        <p:xfrm>
          <a:off x="1276175" y="1943316"/>
          <a:ext cx="1643374" cy="615968"/>
        </p:xfrm>
        <a:graphic>
          <a:graphicData uri="http://schemas.openxmlformats.org/drawingml/2006/table">
            <a:tbl>
              <a:tblPr firstRow="1" bandRow="1">
                <a:tableStyleId>{5C22544A-7EE6-4342-B048-85BDC9FD1C3A}</a:tableStyleId>
              </a:tblPr>
              <a:tblGrid>
                <a:gridCol w="1643374">
                  <a:extLst>
                    <a:ext uri="{9D8B030D-6E8A-4147-A177-3AD203B41FA5}">
                      <a16:colId xmlns:a16="http://schemas.microsoft.com/office/drawing/2014/main" val="1626989051"/>
                    </a:ext>
                  </a:extLst>
                </a:gridCol>
              </a:tblGrid>
              <a:tr h="0">
                <a:tc>
                  <a:txBody>
                    <a:bodyPr/>
                    <a:lstStyle/>
                    <a:p>
                      <a:pPr marL="0" indent="0">
                        <a:buFont typeface="Arial" panose="020B0604020202020204" pitchFamily="34" charset="0"/>
                        <a:buNone/>
                      </a:pPr>
                      <a:r>
                        <a:rPr lang="en-US" sz="1200" b="1" dirty="0">
                          <a:solidFill>
                            <a:schemeClr val="bg1"/>
                          </a:solidFill>
                        </a:rPr>
                        <a:t>? minutes</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6E725F"/>
                    </a:solidFill>
                  </a:tcPr>
                </a:tc>
                <a:extLst>
                  <a:ext uri="{0D108BD9-81ED-4DB2-BD59-A6C34878D82A}">
                    <a16:rowId xmlns:a16="http://schemas.microsoft.com/office/drawing/2014/main" val="2181733747"/>
                  </a:ext>
                </a:extLst>
              </a:tr>
              <a:tr h="341648">
                <a:tc>
                  <a:txBody>
                    <a:bodyPr/>
                    <a:lstStyle/>
                    <a:p>
                      <a:pPr marL="0" indent="0">
                        <a:buFont typeface="Arial" panose="020B0604020202020204" pitchFamily="34" charset="0"/>
                        <a:buNone/>
                      </a:pPr>
                      <a:r>
                        <a:rPr lang="en-US" sz="1200" b="1" dirty="0">
                          <a:solidFill>
                            <a:schemeClr val="bg1"/>
                          </a:solidFill>
                        </a:rPr>
                        <a:t>? people</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E725F"/>
                    </a:solidFill>
                  </a:tcPr>
                </a:tc>
                <a:extLst>
                  <a:ext uri="{0D108BD9-81ED-4DB2-BD59-A6C34878D82A}">
                    <a16:rowId xmlns:a16="http://schemas.microsoft.com/office/drawing/2014/main" val="461650244"/>
                  </a:ext>
                </a:extLst>
              </a:tr>
            </a:tbl>
          </a:graphicData>
        </a:graphic>
      </p:graphicFrame>
      <p:sp>
        <p:nvSpPr>
          <p:cNvPr id="8" name="Rectangle 7">
            <a:extLst>
              <a:ext uri="{FF2B5EF4-FFF2-40B4-BE49-F238E27FC236}">
                <a16:creationId xmlns:a16="http://schemas.microsoft.com/office/drawing/2014/main" id="{C12C49CE-DC0E-BF4C-849E-C51194334790}"/>
              </a:ext>
            </a:extLst>
          </p:cNvPr>
          <p:cNvSpPr/>
          <p:nvPr/>
        </p:nvSpPr>
        <p:spPr>
          <a:xfrm rot="221961">
            <a:off x="6903237" y="1050928"/>
            <a:ext cx="2881960" cy="2882282"/>
          </a:xfrm>
          <a:prstGeom prst="rect">
            <a:avLst/>
          </a:prstGeom>
          <a:solidFill>
            <a:srgbClr val="6E725F"/>
          </a:solidFill>
          <a:ln w="50800">
            <a:solidFill>
              <a:schemeClr val="bg1"/>
            </a:solidFill>
          </a:ln>
          <a:effectLst>
            <a:outerShdw blurRad="139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8920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5082385E536C4BBAD8E53215F6C958" ma:contentTypeVersion="17" ma:contentTypeDescription="Create a new document." ma:contentTypeScope="" ma:versionID="377598230da1ab6b808d370d23dced4b">
  <xsd:schema xmlns:xsd="http://www.w3.org/2001/XMLSchema" xmlns:xs="http://www.w3.org/2001/XMLSchema" xmlns:p="http://schemas.microsoft.com/office/2006/metadata/properties" xmlns:ns2="351459db-3b75-47df-a6df-554e6210169d" xmlns:ns3="73522962-7b55-4b97-82cf-24e7999e46ad" targetNamespace="http://schemas.microsoft.com/office/2006/metadata/properties" ma:root="true" ma:fieldsID="8128222ecf3f5095ee9ac9a238b0cb2b" ns2:_="" ns3:_="">
    <xsd:import namespace="351459db-3b75-47df-a6df-554e6210169d"/>
    <xsd:import namespace="73522962-7b55-4b97-82cf-24e7999e46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1459db-3b75-47df-a6df-554e621016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de434f0-ed9b-42bd-875f-ac81a6495ea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522962-7b55-4b97-82cf-24e7999e46a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8ac06bbf-12f0-473c-bb7f-affa5d5ad483}" ma:internalName="TaxCatchAll" ma:showField="CatchAllData" ma:web="73522962-7b55-4b97-82cf-24e7999e46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1459db-3b75-47df-a6df-554e6210169d">
      <Terms xmlns="http://schemas.microsoft.com/office/infopath/2007/PartnerControls"/>
    </lcf76f155ced4ddcb4097134ff3c332f>
    <TaxCatchAll xmlns="73522962-7b55-4b97-82cf-24e7999e46ad" xsi:nil="true"/>
  </documentManagement>
</p:properties>
</file>

<file path=customXml/itemProps1.xml><?xml version="1.0" encoding="utf-8"?>
<ds:datastoreItem xmlns:ds="http://schemas.openxmlformats.org/officeDocument/2006/customXml" ds:itemID="{E5A38F19-D2CD-4923-BAF8-A00F4FDFE6F8}"/>
</file>

<file path=customXml/itemProps2.xml><?xml version="1.0" encoding="utf-8"?>
<ds:datastoreItem xmlns:ds="http://schemas.openxmlformats.org/officeDocument/2006/customXml" ds:itemID="{4DCA1609-7174-43AD-9AAC-9529BB3D1AAC}"/>
</file>

<file path=customXml/itemProps3.xml><?xml version="1.0" encoding="utf-8"?>
<ds:datastoreItem xmlns:ds="http://schemas.openxmlformats.org/officeDocument/2006/customXml" ds:itemID="{E2E3A67A-5E40-4896-9406-91CC5A37096A}"/>
</file>

<file path=docProps/app.xml><?xml version="1.0" encoding="utf-8"?>
<Properties xmlns="http://schemas.openxmlformats.org/officeDocument/2006/extended-properties" xmlns:vt="http://schemas.openxmlformats.org/officeDocument/2006/docPropsVTypes">
  <Template>Office Theme</Template>
  <TotalTime>1136</TotalTime>
  <Words>1141</Words>
  <Application>Microsoft Office PowerPoint</Application>
  <PresentationFormat>Custom</PresentationFormat>
  <Paragraphs>91</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XCCW Joined 10a</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Wright</dc:creator>
  <cp:lastModifiedBy>Emma Queenan</cp:lastModifiedBy>
  <cp:revision>30</cp:revision>
  <cp:lastPrinted>2023-01-18T09:16:40Z</cp:lastPrinted>
  <dcterms:created xsi:type="dcterms:W3CDTF">2018-08-02T12:30:09Z</dcterms:created>
  <dcterms:modified xsi:type="dcterms:W3CDTF">2023-01-18T13:19:05Z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0x010100165082385E536C4BBAD8E53215F6C958</vt:lpwstr>
  </property>
</Properties>
</file>