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7"/>
    <a:srgbClr val="CE3330"/>
    <a:srgbClr val="90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94674"/>
  </p:normalViewPr>
  <p:slideViewPr>
    <p:cSldViewPr snapToGrid="0" snapToObjects="1">
      <p:cViewPr>
        <p:scale>
          <a:sx n="66" d="100"/>
          <a:sy n="66" d="100"/>
        </p:scale>
        <p:origin x="96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34CD6-65CC-9E48-91F1-B32255CDA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10E93-1192-E746-A3F5-778097416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E4E79-8955-E84E-ABFE-451B6FA6E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1E6A4-04DA-D24A-8D6F-0823DE2EB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7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4A1727-8908-48D4-8CAD-4CE6352C5446}"/>
              </a:ext>
            </a:extLst>
          </p:cNvPr>
          <p:cNvSpPr/>
          <p:nvPr/>
        </p:nvSpPr>
        <p:spPr>
          <a:xfrm>
            <a:off x="1062708" y="1301433"/>
            <a:ext cx="8355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>
                <a:latin typeface="CCW Cursive Writing 1" panose="03050602040000000000" pitchFamily="66" charset="0"/>
              </a:rPr>
              <a:t>People Who Help Us: Geography Knowledge </a:t>
            </a:r>
            <a:r>
              <a:rPr lang="en-GB" sz="1400" b="1" u="sng" dirty="0">
                <a:latin typeface="CCW Cursive Writing 1" panose="03050602040000000000" pitchFamily="66" charset="0"/>
              </a:rPr>
              <a:t>Organiser</a:t>
            </a:r>
            <a:r>
              <a:rPr lang="en-US" sz="1400" b="1" u="sng" dirty="0">
                <a:latin typeface="CCW Cursive Writing 1" panose="03050602040000000000" pitchFamily="66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304034-7384-4C7C-9AF7-4442EEC50476}"/>
              </a:ext>
            </a:extLst>
          </p:cNvPr>
          <p:cNvGrpSpPr/>
          <p:nvPr/>
        </p:nvGrpSpPr>
        <p:grpSpPr>
          <a:xfrm>
            <a:off x="1612900" y="2497498"/>
            <a:ext cx="3009900" cy="4032842"/>
            <a:chOff x="1612900" y="2497498"/>
            <a:chExt cx="3009900" cy="40328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7C7500-13EC-4056-A33D-2F984A7A3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1" t="-1025" r="-2046" b="-2281"/>
            <a:stretch/>
          </p:blipFill>
          <p:spPr>
            <a:xfrm>
              <a:off x="1664970" y="2497498"/>
              <a:ext cx="2957830" cy="4032842"/>
            </a:xfrm>
            <a:prstGeom prst="round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A7706A-ACFA-4AE0-A7CA-782CE4A5CB27}"/>
                </a:ext>
              </a:extLst>
            </p:cNvPr>
            <p:cNvSpPr/>
            <p:nvPr/>
          </p:nvSpPr>
          <p:spPr>
            <a:xfrm>
              <a:off x="1612900" y="2497498"/>
              <a:ext cx="1569720" cy="540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5D893A5-9507-451B-9990-CF46D2969C45}"/>
              </a:ext>
            </a:extLst>
          </p:cNvPr>
          <p:cNvSpPr/>
          <p:nvPr/>
        </p:nvSpPr>
        <p:spPr>
          <a:xfrm>
            <a:off x="3144520" y="3708924"/>
            <a:ext cx="1815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CCW Cursive Writing 1" panose="03050602040000000000" pitchFamily="66" charset="0"/>
              </a:rPr>
              <a:t>England</a:t>
            </a:r>
            <a:endParaRPr lang="en-US" sz="1200" b="1" dirty="0">
              <a:latin typeface="CCW Cursive Writing 1" panose="030506020400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E4511-EF61-43DA-A9BD-CF3538A6002A}"/>
              </a:ext>
            </a:extLst>
          </p:cNvPr>
          <p:cNvSpPr/>
          <p:nvPr/>
        </p:nvSpPr>
        <p:spPr>
          <a:xfrm>
            <a:off x="3108960" y="2779412"/>
            <a:ext cx="1815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CCW Cursive Writing 1" panose="03050602040000000000" pitchFamily="66" charset="0"/>
              </a:rPr>
              <a:t>Scotland</a:t>
            </a:r>
            <a:endParaRPr lang="en-US" sz="1200" b="1" dirty="0">
              <a:latin typeface="CCW Cursive Writing 1" panose="03050602040000000000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1D8C3-01C8-4474-8314-101B6038A1F7}"/>
              </a:ext>
            </a:extLst>
          </p:cNvPr>
          <p:cNvSpPr/>
          <p:nvPr/>
        </p:nvSpPr>
        <p:spPr>
          <a:xfrm>
            <a:off x="1329408" y="6010164"/>
            <a:ext cx="1815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CCW Cursive Writing 1" panose="03050602040000000000" pitchFamily="66" charset="0"/>
              </a:rPr>
              <a:t>Wales</a:t>
            </a:r>
            <a:endParaRPr lang="en-US" sz="1200" b="1" dirty="0">
              <a:latin typeface="CCW Cursive Writing 1" panose="03050602040000000000" pitchFamily="66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AF377DBF-D9B2-4D6F-A3F7-EA6EC69E305C}"/>
              </a:ext>
            </a:extLst>
          </p:cNvPr>
          <p:cNvSpPr/>
          <p:nvPr/>
        </p:nvSpPr>
        <p:spPr>
          <a:xfrm>
            <a:off x="1437358" y="3708924"/>
            <a:ext cx="1233452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CCW Cursive Writing 1" panose="03050602040000000000" pitchFamily="66" charset="0"/>
              </a:rPr>
              <a:t>Northern Ireland</a:t>
            </a:r>
            <a:endParaRPr lang="en-US" sz="1200" b="1" dirty="0">
              <a:latin typeface="CCW Cursive Writing 1" panose="0305060204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ABBFF-7097-4C21-A2A2-8F7E70DEDFBE}"/>
              </a:ext>
            </a:extLst>
          </p:cNvPr>
          <p:cNvSpPr txBox="1"/>
          <p:nvPr/>
        </p:nvSpPr>
        <p:spPr>
          <a:xfrm>
            <a:off x="1293848" y="1680646"/>
            <a:ext cx="3585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United Kingdom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We live in a country in the United Kingdom called England.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49C0C9-ADA2-449B-801C-9A9907D8E611}"/>
              </a:ext>
            </a:extLst>
          </p:cNvPr>
          <p:cNvCxnSpPr/>
          <p:nvPr/>
        </p:nvCxnSpPr>
        <p:spPr>
          <a:xfrm>
            <a:off x="4773204" y="1710957"/>
            <a:ext cx="0" cy="4663500"/>
          </a:xfrm>
          <a:prstGeom prst="line">
            <a:avLst/>
          </a:prstGeom>
          <a:ln w="19050">
            <a:solidFill>
              <a:srgbClr val="005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7F7822-1AE3-4E66-B8DD-F0D6A4947E2E}"/>
              </a:ext>
            </a:extLst>
          </p:cNvPr>
          <p:cNvSpPr txBox="1"/>
          <p:nvPr/>
        </p:nvSpPr>
        <p:spPr>
          <a:xfrm>
            <a:off x="4924072" y="3635246"/>
            <a:ext cx="28911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CW Cursive Writing 10" panose="03050602040000000000" pitchFamily="66" charset="0"/>
            </a:endParaRPr>
          </a:p>
          <a:p>
            <a:endParaRPr lang="en-US" sz="1400" dirty="0">
              <a:latin typeface="CCW Cursive Writing 10" panose="03050602040000000000" pitchFamily="66" charset="0"/>
            </a:endParaRPr>
          </a:p>
          <a:p>
            <a:r>
              <a:rPr lang="en-US" sz="1200" b="1" dirty="0">
                <a:latin typeface="CCW Cursive Writing 1" panose="03050602040000000000" pitchFamily="66" charset="0"/>
              </a:rPr>
              <a:t>Human features</a:t>
            </a:r>
            <a:r>
              <a:rPr lang="en-US" sz="1200" dirty="0">
                <a:latin typeface="CCW Cursive Writing 1" panose="03050602040000000000" pitchFamily="66" charset="0"/>
              </a:rPr>
              <a:t> are features made by people. For example a bridge, building or road.</a:t>
            </a:r>
          </a:p>
          <a:p>
            <a:endParaRPr lang="en-US" sz="1200" dirty="0">
              <a:latin typeface="CCW Cursive Writing 1" panose="03050602040000000000" pitchFamily="66" charset="0"/>
            </a:endParaRPr>
          </a:p>
          <a:p>
            <a:endParaRPr lang="en-US" sz="1200" dirty="0">
              <a:latin typeface="CCW Cursive Writing 1" panose="03050602040000000000" pitchFamily="66" charset="0"/>
            </a:endParaRPr>
          </a:p>
          <a:p>
            <a:r>
              <a:rPr lang="en-US" sz="1200" dirty="0">
                <a:latin typeface="CCW Cursive Writing 1" panose="03050602040000000000" pitchFamily="66" charset="0"/>
              </a:rPr>
              <a:t>A </a:t>
            </a:r>
            <a:r>
              <a:rPr lang="en-US" sz="1200" b="1" dirty="0">
                <a:latin typeface="CCW Cursive Writing 1" panose="03050602040000000000" pitchFamily="66" charset="0"/>
              </a:rPr>
              <a:t>physical feature </a:t>
            </a:r>
            <a:r>
              <a:rPr lang="en-US" sz="1200" dirty="0">
                <a:latin typeface="CCW Cursive Writing 1" panose="03050602040000000000" pitchFamily="66" charset="0"/>
              </a:rPr>
              <a:t>is a natural feature made by God. For example a river, </a:t>
            </a:r>
          </a:p>
          <a:p>
            <a:r>
              <a:rPr lang="en-US" sz="1200" dirty="0">
                <a:latin typeface="CCW Cursive Writing 1" panose="03050602040000000000" pitchFamily="66" charset="0"/>
              </a:rPr>
              <a:t>woodland or hill.</a:t>
            </a:r>
            <a:endParaRPr lang="en-GB" sz="1200" dirty="0">
              <a:latin typeface="CCW Cursive Writing 1" panose="03050602040000000000" pitchFamily="66" charset="0"/>
            </a:endParaRPr>
          </a:p>
        </p:txBody>
      </p:sp>
      <p:pic>
        <p:nvPicPr>
          <p:cNvPr id="24" name="Picture 23" descr="River and Beech Woodland – designer canvas print – Photowall">
            <a:extLst>
              <a:ext uri="{FF2B5EF4-FFF2-40B4-BE49-F238E27FC236}">
                <a16:creationId xmlns:a16="http://schemas.microsoft.com/office/drawing/2014/main" id="{7A8220D9-125B-4EC3-AEB3-9588CC0A84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28" y="5239128"/>
            <a:ext cx="1681513" cy="105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 descr="Demand for detached houses rose in Covid lockdown, says Halifax | Housing  market | The Guardian">
            <a:extLst>
              <a:ext uri="{FF2B5EF4-FFF2-40B4-BE49-F238E27FC236}">
                <a16:creationId xmlns:a16="http://schemas.microsoft.com/office/drawing/2014/main" id="{52F188EC-3FF0-459C-B266-5B868E3BAB5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94"/>
          <a:stretch/>
        </p:blipFill>
        <p:spPr bwMode="auto">
          <a:xfrm>
            <a:off x="7885090" y="3978047"/>
            <a:ext cx="1688851" cy="105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2CA3F4-C8E0-4A6D-9FAE-43793445A0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56" r="8699"/>
          <a:stretch/>
        </p:blipFill>
        <p:spPr>
          <a:xfrm>
            <a:off x="4879160" y="1749699"/>
            <a:ext cx="1972021" cy="150195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587235-34CE-4C43-A2A1-AB7990F4560A}"/>
              </a:ext>
            </a:extLst>
          </p:cNvPr>
          <p:cNvSpPr/>
          <p:nvPr/>
        </p:nvSpPr>
        <p:spPr>
          <a:xfrm>
            <a:off x="6896100" y="1732972"/>
            <a:ext cx="2644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>
                <a:latin typeface="CCW Cursive Writing 1" panose="03050602040000000000" pitchFamily="66" charset="0"/>
              </a:rPr>
              <a:t>Compass Points</a:t>
            </a:r>
          </a:p>
          <a:p>
            <a:pPr lvl="0" algn="ctr"/>
            <a:r>
              <a:rPr lang="en-US" sz="1200" dirty="0">
                <a:latin typeface="CCW Cursive Writing 1" panose="03050602040000000000" pitchFamily="66" charset="0"/>
              </a:rPr>
              <a:t>A compass is a map tool for finding directions. </a:t>
            </a:r>
          </a:p>
          <a:p>
            <a:pPr lvl="0" algn="ctr"/>
            <a:endParaRPr lang="en-US" sz="1200" dirty="0">
              <a:latin typeface="CCW Cursive Writing 1" panose="03050602040000000000" pitchFamily="66" charset="0"/>
            </a:endParaRPr>
          </a:p>
          <a:p>
            <a:pPr lvl="0" algn="ctr"/>
            <a:r>
              <a:rPr lang="en-US" sz="1200" dirty="0">
                <a:latin typeface="CCW Cursive Writing 1" panose="03050602040000000000" pitchFamily="66" charset="0"/>
              </a:rPr>
              <a:t>There are four main compass points.</a:t>
            </a:r>
            <a:endParaRPr lang="en-GB" sz="12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1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17ED9F-E6FE-4C3C-AA9D-3A6E079E3C69}"/>
              </a:ext>
            </a:extLst>
          </p:cNvPr>
          <p:cNvSpPr/>
          <p:nvPr/>
        </p:nvSpPr>
        <p:spPr>
          <a:xfrm>
            <a:off x="7315201" y="1299486"/>
            <a:ext cx="221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 </a:t>
            </a:r>
          </a:p>
          <a:p>
            <a:endParaRPr lang="en-US" sz="1200" dirty="0">
              <a:latin typeface="CCW Cursive Writing 10" panose="03050602040000000000" pitchFamily="66" charset="0"/>
            </a:endParaRPr>
          </a:p>
          <a:p>
            <a:r>
              <a:rPr lang="en-US" sz="1200" dirty="0">
                <a:latin typeface="CCW Cursive Writing 1" panose="03050602040000000000" pitchFamily="66" charset="0"/>
              </a:rPr>
              <a:t>A piece of land surrounded by seas.</a:t>
            </a:r>
          </a:p>
          <a:p>
            <a:endParaRPr lang="en-US" sz="1200" dirty="0">
              <a:latin typeface="CCW Cursive Writing 1" panose="03050602040000000000" pitchFamily="66" charset="0"/>
            </a:endParaRPr>
          </a:p>
          <a:p>
            <a:endParaRPr lang="en-GB" sz="1200" dirty="0">
              <a:latin typeface="CCW Cursive Writing 1" panose="03050602040000000000" pitchFamily="66" charset="0"/>
            </a:endParaRPr>
          </a:p>
          <a:p>
            <a:r>
              <a:rPr lang="en-GB" sz="1200" dirty="0">
                <a:latin typeface="CCW Cursive Writing 1" panose="03050602040000000000" pitchFamily="66" charset="0"/>
              </a:rPr>
              <a:t>A town in the country of England.</a:t>
            </a: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r>
              <a:rPr lang="en-GB" sz="1200" dirty="0">
                <a:latin typeface="CCW Cursive Writing 1" panose="03050602040000000000" pitchFamily="66" charset="0"/>
              </a:rPr>
              <a:t>The four different times of the year when the weather changes. </a:t>
            </a:r>
          </a:p>
          <a:p>
            <a:endParaRPr lang="en-US" sz="1200" dirty="0">
              <a:latin typeface="CCW Cursive Writing 1" panose="03050602040000000000" pitchFamily="66" charset="0"/>
            </a:endParaRPr>
          </a:p>
          <a:p>
            <a:endParaRPr lang="en-GB" sz="1200" dirty="0">
              <a:latin typeface="CCW Cursive Writing 1" panose="03050602040000000000" pitchFamily="66" charset="0"/>
            </a:endParaRPr>
          </a:p>
          <a:p>
            <a:r>
              <a:rPr lang="en-GB" sz="1200" dirty="0">
                <a:latin typeface="CCW Cursive Writing 1" panose="03050602040000000000" pitchFamily="66" charset="0"/>
              </a:rPr>
              <a:t>A description of what the conditions are like in a particular place. For example if it is raining, hot, or windy.</a:t>
            </a:r>
          </a:p>
          <a:p>
            <a:endParaRPr lang="en-US" dirty="0">
              <a:latin typeface="CCW Cursive Writing 10" panose="03050602040000000000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F07B26-D8BF-496A-A21B-08C8FC949748}"/>
              </a:ext>
            </a:extLst>
          </p:cNvPr>
          <p:cNvSpPr/>
          <p:nvPr/>
        </p:nvSpPr>
        <p:spPr>
          <a:xfrm>
            <a:off x="6000759" y="1514738"/>
            <a:ext cx="2458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b="1" dirty="0">
              <a:latin typeface="CCW Cursive Writing 10" panose="03050602040000000000" pitchFamily="66" charset="0"/>
            </a:endParaRPr>
          </a:p>
          <a:p>
            <a:r>
              <a:rPr lang="en-US" sz="1200" b="1" dirty="0">
                <a:latin typeface="CCW Cursive Writing 1" panose="03050602040000000000" pitchFamily="66" charset="0"/>
              </a:rPr>
              <a:t>Island </a:t>
            </a:r>
          </a:p>
          <a:p>
            <a:endParaRPr lang="en-US" sz="1200" b="1" dirty="0">
              <a:latin typeface="CCW Cursive Writing 1" panose="03050602040000000000" pitchFamily="66" charset="0"/>
            </a:endParaRPr>
          </a:p>
          <a:p>
            <a:endParaRPr lang="en-GB" sz="1200" dirty="0">
              <a:latin typeface="CCW Cursive Writing 1" panose="03050602040000000000" pitchFamily="66" charset="0"/>
            </a:endParaRPr>
          </a:p>
          <a:p>
            <a:endParaRPr lang="en-GB" sz="1200" dirty="0">
              <a:latin typeface="CCW Cursive Writing 1" panose="03050602040000000000" pitchFamily="66" charset="0"/>
            </a:endParaRPr>
          </a:p>
          <a:p>
            <a:endParaRPr lang="en-US" sz="1200" b="1" dirty="0">
              <a:latin typeface="CCW Cursive Writing 1" panose="03050602040000000000" pitchFamily="66" charset="0"/>
            </a:endParaRPr>
          </a:p>
          <a:p>
            <a:r>
              <a:rPr lang="en-US" sz="1200" b="1" dirty="0">
                <a:latin typeface="CCW Cursive Writing 1" panose="03050602040000000000" pitchFamily="66" charset="0"/>
              </a:rPr>
              <a:t>Shirebrook</a:t>
            </a:r>
          </a:p>
          <a:p>
            <a:endParaRPr lang="en-US" sz="1200" b="1" dirty="0">
              <a:latin typeface="CCW Cursive Writing 1" panose="03050602040000000000" pitchFamily="66" charset="0"/>
            </a:endParaRPr>
          </a:p>
          <a:p>
            <a:endParaRPr lang="en-US" sz="1200" b="1" dirty="0">
              <a:latin typeface="CCW Cursive Writing 1" panose="03050602040000000000" pitchFamily="66" charset="0"/>
            </a:endParaRPr>
          </a:p>
          <a:p>
            <a:endParaRPr lang="en-US" sz="1200" b="1" dirty="0">
              <a:latin typeface="CCW Cursive Writing 1" panose="03050602040000000000" pitchFamily="66" charset="0"/>
            </a:endParaRP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r>
              <a:rPr lang="en-GB" sz="1200" b="1" dirty="0">
                <a:latin typeface="CCW Cursive Writing 1" panose="03050602040000000000" pitchFamily="66" charset="0"/>
              </a:rPr>
              <a:t>Seasons</a:t>
            </a: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endParaRPr lang="en-GB" sz="1200" b="1" dirty="0">
              <a:latin typeface="CCW Cursive Writing 1" panose="03050602040000000000" pitchFamily="66" charset="0"/>
            </a:endParaRPr>
          </a:p>
          <a:p>
            <a:r>
              <a:rPr lang="en-GB" sz="1200" b="1" dirty="0">
                <a:latin typeface="CCW Cursive Writing 1" panose="03050602040000000000" pitchFamily="66" charset="0"/>
              </a:rPr>
              <a:t>Weather </a:t>
            </a:r>
          </a:p>
          <a:p>
            <a:endParaRPr lang="en-GB" sz="1200" b="1" dirty="0">
              <a:latin typeface="CCW Cursive Writing 10" panose="03050602040000000000" pitchFamily="66" charset="0"/>
            </a:endParaRPr>
          </a:p>
          <a:p>
            <a:endParaRPr lang="en-GB" sz="1200" b="1" dirty="0">
              <a:latin typeface="CCW Cursive Writing 10" panose="03050602040000000000" pitchFamily="66" charset="0"/>
            </a:endParaRPr>
          </a:p>
          <a:p>
            <a:endParaRPr lang="en-US" dirty="0">
              <a:latin typeface="CCW Cursive Writing 10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32BF3-FDC2-4040-AE1B-AE67DC3C663D}"/>
              </a:ext>
            </a:extLst>
          </p:cNvPr>
          <p:cNvSpPr/>
          <p:nvPr/>
        </p:nvSpPr>
        <p:spPr>
          <a:xfrm>
            <a:off x="6943943" y="1214827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CW Cursive Writing 1" panose="03050602040000000000" pitchFamily="66" charset="0"/>
              </a:rPr>
              <a:t>Glossary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17BD96-FD33-4AD0-9D86-B4ADC58BFE5D}"/>
              </a:ext>
            </a:extLst>
          </p:cNvPr>
          <p:cNvCxnSpPr/>
          <p:nvPr/>
        </p:nvCxnSpPr>
        <p:spPr>
          <a:xfrm>
            <a:off x="6114152" y="4623115"/>
            <a:ext cx="3420000" cy="0"/>
          </a:xfrm>
          <a:prstGeom prst="line">
            <a:avLst/>
          </a:prstGeom>
          <a:ln w="19050">
            <a:solidFill>
              <a:srgbClr val="005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A3639-EF25-4C4B-A8BD-759CB7FAA886}"/>
              </a:ext>
            </a:extLst>
          </p:cNvPr>
          <p:cNvCxnSpPr/>
          <p:nvPr/>
        </p:nvCxnSpPr>
        <p:spPr>
          <a:xfrm>
            <a:off x="6114152" y="3385044"/>
            <a:ext cx="3420000" cy="0"/>
          </a:xfrm>
          <a:prstGeom prst="line">
            <a:avLst/>
          </a:prstGeom>
          <a:ln w="19050">
            <a:solidFill>
              <a:srgbClr val="005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1F4D5C-854C-475B-BFF0-6F3D695498CC}"/>
              </a:ext>
            </a:extLst>
          </p:cNvPr>
          <p:cNvCxnSpPr/>
          <p:nvPr/>
        </p:nvCxnSpPr>
        <p:spPr>
          <a:xfrm>
            <a:off x="6114152" y="2415494"/>
            <a:ext cx="3420000" cy="0"/>
          </a:xfrm>
          <a:prstGeom prst="line">
            <a:avLst/>
          </a:prstGeom>
          <a:ln w="19050">
            <a:solidFill>
              <a:srgbClr val="005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AA524F-1C3E-43B8-B3B5-B1DCBF7209D6}"/>
              </a:ext>
            </a:extLst>
          </p:cNvPr>
          <p:cNvSpPr txBox="1"/>
          <p:nvPr/>
        </p:nvSpPr>
        <p:spPr>
          <a:xfrm>
            <a:off x="908754" y="1514738"/>
            <a:ext cx="3585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UK Weather</a:t>
            </a: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There are changes in weather in each season. </a:t>
            </a:r>
          </a:p>
          <a:p>
            <a:pPr algn="ctr"/>
            <a:endParaRPr lang="en-GB" sz="12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We have snow, rain, sun, cloud, sleet, storms and wind</a:t>
            </a:r>
            <a:r>
              <a:rPr lang="en-GB" sz="1200" b="1" dirty="0">
                <a:latin typeface="CCW Cursive Writing 1" panose="03050602040000000000" pitchFamily="66" charset="0"/>
              </a:rPr>
              <a:t>.</a:t>
            </a:r>
            <a:endParaRPr lang="en-GB" sz="1200" dirty="0">
              <a:latin typeface="CCW Cursive Writing 1" panose="03050602040000000000" pitchFamily="66" charset="0"/>
            </a:endParaRPr>
          </a:p>
          <a:p>
            <a:pPr algn="ctr"/>
            <a:endParaRPr lang="en-GB" sz="1200" dirty="0">
              <a:latin typeface="CCW Cursive Writing 1" panose="030506020400000000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FD50B-06D9-45E8-933E-C584B1D1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672" y="1404262"/>
            <a:ext cx="1627190" cy="1996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3F75A-22B6-46FE-BEA7-0ABDEB5A85F6}"/>
              </a:ext>
            </a:extLst>
          </p:cNvPr>
          <p:cNvSpPr/>
          <p:nvPr/>
        </p:nvSpPr>
        <p:spPr>
          <a:xfrm>
            <a:off x="1127445" y="3546063"/>
            <a:ext cx="4986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u="sng" dirty="0">
                <a:latin typeface="CCW Cursive Writing 1" panose="03050602040000000000" pitchFamily="66" charset="0"/>
              </a:rPr>
              <a:t>Seasonal Changes</a:t>
            </a:r>
          </a:p>
          <a:p>
            <a:r>
              <a:rPr lang="en-GB" sz="1200" dirty="0">
                <a:latin typeface="CCW Cursive Writing 1" panose="03050602040000000000" pitchFamily="66" charset="0"/>
              </a:rPr>
              <a:t>There are four </a:t>
            </a:r>
            <a:r>
              <a:rPr lang="en-GB" sz="1200" b="1" dirty="0">
                <a:latin typeface="CCW Cursive Writing 1" panose="03050602040000000000" pitchFamily="66" charset="0"/>
              </a:rPr>
              <a:t>seasons </a:t>
            </a:r>
            <a:r>
              <a:rPr lang="en-GB" sz="1200" dirty="0">
                <a:latin typeface="CCW Cursive Writing 1" panose="03050602040000000000" pitchFamily="66" charset="0"/>
              </a:rPr>
              <a:t>in the year.</a:t>
            </a:r>
          </a:p>
          <a:p>
            <a:pPr algn="ctr"/>
            <a:endParaRPr lang="en-GB" sz="1200" dirty="0">
              <a:latin typeface="CCW Cursive Writing 1" panose="03050602040000000000" pitchFamily="66" charset="0"/>
            </a:endParaRPr>
          </a:p>
          <a:p>
            <a:pPr algn="ctr"/>
            <a:r>
              <a:rPr lang="en-GB" sz="1200" dirty="0">
                <a:latin typeface="CCW Cursive Writing 1" panose="03050602040000000000" pitchFamily="66" charset="0"/>
              </a:rPr>
              <a:t>As the weather changes, plants change too and animals change their behaviour to suit the weather. </a:t>
            </a:r>
            <a:endParaRPr lang="en-US" sz="1050" dirty="0">
              <a:latin typeface="CCW Cursive Writing 1" panose="03050602040000000000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A898E0-C62D-4CC4-BFAA-433FC3832981}"/>
              </a:ext>
            </a:extLst>
          </p:cNvPr>
          <p:cNvSpPr/>
          <p:nvPr/>
        </p:nvSpPr>
        <p:spPr>
          <a:xfrm>
            <a:off x="1589856" y="6058104"/>
            <a:ext cx="2000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CCW Cursive Writing 1" panose="03050602040000000000" pitchFamily="66" charset="0"/>
              </a:rPr>
              <a:t>Spring Summer </a:t>
            </a:r>
            <a:endParaRPr lang="en-GB" sz="1200" b="1" dirty="0">
              <a:latin typeface="CCW Cursive Writing 1" panose="030506020400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D1D464-40A8-4E2D-BB83-03B9B42B28F7}"/>
              </a:ext>
            </a:extLst>
          </p:cNvPr>
          <p:cNvSpPr/>
          <p:nvPr/>
        </p:nvSpPr>
        <p:spPr>
          <a:xfrm>
            <a:off x="3364273" y="6080584"/>
            <a:ext cx="198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CCW Cursive Writing 1" panose="03050602040000000000" pitchFamily="66" charset="0"/>
              </a:rPr>
              <a:t>Autumn Winter </a:t>
            </a:r>
            <a:endParaRPr lang="en-GB" sz="1200" b="1" dirty="0">
              <a:latin typeface="CCW Cursive Writing 1" panose="03050602040000000000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9EE484-0E24-4B6A-B260-180D4EC6DE3F}"/>
              </a:ext>
            </a:extLst>
          </p:cNvPr>
          <p:cNvGrpSpPr/>
          <p:nvPr/>
        </p:nvGrpSpPr>
        <p:grpSpPr>
          <a:xfrm>
            <a:off x="1719419" y="4935648"/>
            <a:ext cx="3483490" cy="1109289"/>
            <a:chOff x="1719419" y="5055202"/>
            <a:chExt cx="3483490" cy="11092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E624BD-DAAA-4CF0-8475-6DA6B93A4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0521"/>
            <a:stretch/>
          </p:blipFill>
          <p:spPr>
            <a:xfrm>
              <a:off x="1719419" y="5055202"/>
              <a:ext cx="1741745" cy="11092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E776E5-A490-4F2C-B889-A5BC6251D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850" b="671"/>
            <a:stretch/>
          </p:blipFill>
          <p:spPr>
            <a:xfrm>
              <a:off x="3461164" y="5055202"/>
              <a:ext cx="1741745" cy="1109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25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B0C9D14D-A98C-4789-AD4E-D09446AE51B3}"/>
</file>

<file path=customXml/itemProps2.xml><?xml version="1.0" encoding="utf-8"?>
<ds:datastoreItem xmlns:ds="http://schemas.openxmlformats.org/officeDocument/2006/customXml" ds:itemID="{086A52CA-26DE-45B5-80BE-100F914CBF6B}"/>
</file>

<file path=customXml/itemProps3.xml><?xml version="1.0" encoding="utf-8"?>
<ds:datastoreItem xmlns:ds="http://schemas.openxmlformats.org/officeDocument/2006/customXml" ds:itemID="{DAD2B1A7-81C4-4866-9FDF-1A55B80A701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202</Words>
  <Application>Microsoft Office PowerPoint</Application>
  <PresentationFormat>Custom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CCW Cursive Writing 1</vt:lpstr>
      <vt:lpstr>CCW Cursive Writing 10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Wright</dc:creator>
  <cp:lastModifiedBy>Sophie Turner</cp:lastModifiedBy>
  <cp:revision>38</cp:revision>
  <dcterms:created xsi:type="dcterms:W3CDTF">2018-08-02T12:30:09Z</dcterms:created>
  <dcterms:modified xsi:type="dcterms:W3CDTF">2023-10-19T20:13:36Z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