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media/image8.jpg" ContentType="image/gif"/>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61" r:id="rId3"/>
    <p:sldId id="258" r:id="rId4"/>
    <p:sldId id="259" r:id="rId5"/>
    <p:sldId id="260" r:id="rId6"/>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43E"/>
    <a:srgbClr val="D54655"/>
    <a:srgbClr val="E9366C"/>
    <a:srgbClr val="1D1B1A"/>
    <a:srgbClr val="99200D"/>
    <a:srgbClr val="4B3F44"/>
    <a:srgbClr val="3C1D1A"/>
    <a:srgbClr val="577332"/>
    <a:srgbClr val="CE3330"/>
    <a:srgbClr val="90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74"/>
  </p:normalViewPr>
  <p:slideViewPr>
    <p:cSldViewPr snapToGrid="0" snapToObjects="1">
      <p:cViewPr varScale="1">
        <p:scale>
          <a:sx n="74" d="100"/>
          <a:sy n="74" d="100"/>
        </p:scale>
        <p:origin x="13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1F2CED-B1EC-2F4C-83F5-7C34C5476C87}" type="datetimeFigureOut">
              <a:rPr lang="en-US" smtClean="0"/>
              <a:t>9/5/2023</a:t>
            </a:fld>
            <a:endParaRPr lang="en-US"/>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7B582C-4CA0-D44F-BA17-B867B176CA15}" type="slidenum">
              <a:rPr lang="en-US" smtClean="0"/>
              <a:t>‹#›</a:t>
            </a:fld>
            <a:endParaRPr lang="en-US"/>
          </a:p>
        </p:txBody>
      </p:sp>
    </p:spTree>
    <p:extLst>
      <p:ext uri="{BB962C8B-B14F-4D97-AF65-F5344CB8AC3E}">
        <p14:creationId xmlns:p14="http://schemas.microsoft.com/office/powerpoint/2010/main" val="225393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add a picture, select the box you wish to use, go to Format,</a:t>
            </a:r>
            <a:r>
              <a:rPr lang="en-GB" baseline="0" dirty="0"/>
              <a:t> Shape Fill, and select picture or texture fill, or g</a:t>
            </a:r>
            <a:r>
              <a:rPr lang="en-GB" dirty="0"/>
              <a:t>o to the insert tab, select Pictures, and choose the picture</a:t>
            </a:r>
            <a:r>
              <a:rPr lang="en-GB" baseline="0" dirty="0"/>
              <a:t> you wish to add.</a:t>
            </a:r>
          </a:p>
        </p:txBody>
      </p:sp>
      <p:sp>
        <p:nvSpPr>
          <p:cNvPr id="4" name="Slide Number Placeholder 3"/>
          <p:cNvSpPr>
            <a:spLocks noGrp="1"/>
          </p:cNvSpPr>
          <p:nvPr>
            <p:ph type="sldNum" sz="quarter" idx="10"/>
          </p:nvPr>
        </p:nvSpPr>
        <p:spPr/>
        <p:txBody>
          <a:bodyPr/>
          <a:lstStyle/>
          <a:p>
            <a:fld id="{ED7B582C-4CA0-D44F-BA17-B867B176CA15}" type="slidenum">
              <a:rPr lang="en-US" smtClean="0"/>
              <a:t>5</a:t>
            </a:fld>
            <a:endParaRPr lang="en-US"/>
          </a:p>
        </p:txBody>
      </p:sp>
    </p:spTree>
    <p:extLst>
      <p:ext uri="{BB962C8B-B14F-4D97-AF65-F5344CB8AC3E}">
        <p14:creationId xmlns:p14="http://schemas.microsoft.com/office/powerpoint/2010/main" val="193034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8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957179-0D31-974A-A8FF-DC784027D1D4}"/>
              </a:ext>
            </a:extLst>
          </p:cNvPr>
          <p:cNvPicPr>
            <a:picLocks noChangeAspect="1"/>
          </p:cNvPicPr>
          <p:nvPr userDrawn="1"/>
        </p:nvPicPr>
        <p:blipFill>
          <a:blip r:embed="rId2"/>
          <a:stretch>
            <a:fillRect/>
          </a:stretch>
        </p:blipFill>
        <p:spPr>
          <a:xfrm>
            <a:off x="0" y="3175"/>
            <a:ext cx="10680700" cy="7556500"/>
          </a:xfrm>
          <a:prstGeom prst="rect">
            <a:avLst/>
          </a:prstGeom>
        </p:spPr>
      </p:pic>
    </p:spTree>
    <p:extLst>
      <p:ext uri="{BB962C8B-B14F-4D97-AF65-F5344CB8AC3E}">
        <p14:creationId xmlns:p14="http://schemas.microsoft.com/office/powerpoint/2010/main" val="10919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card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EB077-0FEE-DB41-BDAB-018CEA96FA29}"/>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93038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cards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21A7E-2656-724E-B4E8-1D95A0BB671F}"/>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34540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cip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C30D0-8F40-5B49-ACC2-EAA04B9F70B3}"/>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548990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7095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2962" y="1148626"/>
            <a:ext cx="1986441" cy="400110"/>
          </a:xfrm>
          <a:prstGeom prst="rect">
            <a:avLst/>
          </a:prstGeom>
        </p:spPr>
        <p:txBody>
          <a:bodyPr wrap="none">
            <a:spAutoFit/>
          </a:bodyPr>
          <a:lstStyle/>
          <a:p>
            <a:r>
              <a:rPr lang="en-GB" sz="2000" dirty="0">
                <a:solidFill>
                  <a:schemeClr val="accent2">
                    <a:lumMod val="75000"/>
                  </a:schemeClr>
                </a:solidFill>
                <a:latin typeface="XCCW Joined 10a" panose="03050602040000000000" pitchFamily="66" charset="0"/>
              </a:rPr>
              <a:t>Tribal Tales</a:t>
            </a:r>
          </a:p>
        </p:txBody>
      </p:sp>
      <p:sp>
        <p:nvSpPr>
          <p:cNvPr id="4" name="TextBox 3"/>
          <p:cNvSpPr txBox="1"/>
          <p:nvPr/>
        </p:nvSpPr>
        <p:spPr>
          <a:xfrm>
            <a:off x="994998" y="1442309"/>
            <a:ext cx="2794949" cy="6101670"/>
          </a:xfrm>
          <a:prstGeom prst="rect">
            <a:avLst/>
          </a:prstGeom>
          <a:noFill/>
        </p:spPr>
        <p:txBody>
          <a:bodyPr wrap="square" rtlCol="0">
            <a:spAutoFit/>
          </a:bodyPr>
          <a:lstStyle/>
          <a:p>
            <a:r>
              <a:rPr lang="en-GB" sz="1200" b="1" dirty="0">
                <a:solidFill>
                  <a:schemeClr val="accent2">
                    <a:lumMod val="75000"/>
                  </a:schemeClr>
                </a:solidFill>
                <a:latin typeface="XCCW Joined 10a" panose="03050602040000000000" pitchFamily="66" charset="0"/>
              </a:rPr>
              <a:t>Stone Age (450,000 – 2,300BC)</a:t>
            </a:r>
          </a:p>
          <a:p>
            <a:r>
              <a:rPr lang="en-GB" sz="1050" dirty="0">
                <a:solidFill>
                  <a:schemeClr val="accent2">
                    <a:lumMod val="75000"/>
                  </a:schemeClr>
                </a:solidFill>
                <a:latin typeface="XCCW Joined 10a" panose="03050602040000000000" pitchFamily="66" charset="0"/>
              </a:rPr>
              <a:t>The Stone Age was separated into three periods: Palaeolithic, Mesolithic and Neolithic. </a:t>
            </a:r>
          </a:p>
          <a:p>
            <a:endParaRPr lang="en-GB" sz="1400" dirty="0">
              <a:solidFill>
                <a:schemeClr val="accent2">
                  <a:lumMod val="75000"/>
                </a:schemeClr>
              </a:solidFill>
              <a:latin typeface="XCCW Joined 10a" panose="03050602040000000000" pitchFamily="66" charset="0"/>
            </a:endParaRPr>
          </a:p>
          <a:p>
            <a:r>
              <a:rPr lang="en-GB" sz="1200" b="1" u="sng" dirty="0">
                <a:solidFill>
                  <a:schemeClr val="accent2">
                    <a:lumMod val="75000"/>
                  </a:schemeClr>
                </a:solidFill>
                <a:latin typeface="XCCW Joined 10a" panose="03050602040000000000" pitchFamily="66" charset="0"/>
              </a:rPr>
              <a:t>Tools and Weapons</a:t>
            </a:r>
          </a:p>
          <a:p>
            <a:pPr marL="285750" indent="-285750">
              <a:buFont typeface="Arial" panose="020B0604020202020204" pitchFamily="34" charset="0"/>
              <a:buChar char="•"/>
            </a:pPr>
            <a:r>
              <a:rPr lang="en-GB" sz="1050" dirty="0">
                <a:solidFill>
                  <a:schemeClr val="accent2">
                    <a:lumMod val="75000"/>
                  </a:schemeClr>
                </a:solidFill>
                <a:latin typeface="XCCW Joined 10a" panose="03050602040000000000" pitchFamily="66" charset="0"/>
              </a:rPr>
              <a:t>Sharpened stick – used to defend themselves from wild animals and for hunting.</a:t>
            </a:r>
          </a:p>
          <a:p>
            <a:pPr marL="285750" indent="-285750">
              <a:buFont typeface="Arial" panose="020B0604020202020204" pitchFamily="34" charset="0"/>
              <a:buChar char="•"/>
            </a:pPr>
            <a:r>
              <a:rPr lang="en-GB" sz="1050" dirty="0">
                <a:solidFill>
                  <a:schemeClr val="accent2">
                    <a:lumMod val="75000"/>
                  </a:schemeClr>
                </a:solidFill>
                <a:latin typeface="XCCW Joined 10a" panose="03050602040000000000" pitchFamily="66" charset="0"/>
              </a:rPr>
              <a:t>Harpoon – spear- like tool used to kill aquatic animals.</a:t>
            </a:r>
          </a:p>
          <a:p>
            <a:pPr marL="285750" indent="-285750">
              <a:buFont typeface="Arial" panose="020B0604020202020204" pitchFamily="34" charset="0"/>
              <a:buChar char="•"/>
            </a:pPr>
            <a:r>
              <a:rPr lang="en-GB" sz="1050" dirty="0">
                <a:solidFill>
                  <a:schemeClr val="accent2">
                    <a:lumMod val="75000"/>
                  </a:schemeClr>
                </a:solidFill>
                <a:latin typeface="XCCW Joined 10a" panose="03050602040000000000" pitchFamily="66" charset="0"/>
              </a:rPr>
              <a:t>Spear – made of wood and steel. Used as weapon in wars and hunting.</a:t>
            </a:r>
          </a:p>
          <a:p>
            <a:r>
              <a:rPr lang="en-GB" sz="1200" b="1" u="sng" dirty="0">
                <a:solidFill>
                  <a:schemeClr val="accent2">
                    <a:lumMod val="75000"/>
                  </a:schemeClr>
                </a:solidFill>
                <a:latin typeface="XCCW Joined 10a" panose="03050602040000000000" pitchFamily="66" charset="0"/>
              </a:rPr>
              <a:t>Food</a:t>
            </a:r>
          </a:p>
          <a:p>
            <a:r>
              <a:rPr lang="en-GB" altLang="en-US" sz="1050" dirty="0">
                <a:solidFill>
                  <a:schemeClr val="accent2">
                    <a:lumMod val="75000"/>
                  </a:schemeClr>
                </a:solidFill>
                <a:latin typeface="XCCW Joined 10a" panose="03050602040000000000" pitchFamily="66" charset="0"/>
              </a:rPr>
              <a:t>For early humans, their survival depended on finding food. We call them hunter-gatherers because they had to hunt animals and fish and gather wild food. It wasn’t until the Neolithic period that they grew and raised their own food. They would hunt whatever animals they could find. In Britain during the Stone Age this could have been horses, deer, mammoth, hares, rhino and hyena. </a:t>
            </a:r>
          </a:p>
          <a:p>
            <a:endParaRPr lang="en-GB" altLang="en-US" sz="1050" dirty="0"/>
          </a:p>
          <a:p>
            <a:endParaRPr lang="en-GB" altLang="en-US" sz="1050" dirty="0"/>
          </a:p>
          <a:p>
            <a:r>
              <a:rPr lang="en-GB" altLang="en-US" sz="1050" dirty="0">
                <a:solidFill>
                  <a:schemeClr val="accent2">
                    <a:lumMod val="75000"/>
                  </a:schemeClr>
                </a:solidFill>
                <a:latin typeface="XCCW Joined 10a" panose="03050602040000000000" pitchFamily="66" charset="0"/>
              </a:rPr>
              <a:t>  </a:t>
            </a:r>
          </a:p>
          <a:p>
            <a:endParaRPr lang="en-GB" altLang="en-US" sz="1200" dirty="0"/>
          </a:p>
          <a:p>
            <a:endParaRPr lang="en-GB" sz="1200" b="1" dirty="0">
              <a:solidFill>
                <a:schemeClr val="accent2">
                  <a:lumMod val="75000"/>
                </a:schemeClr>
              </a:solidFill>
              <a:latin typeface="XCCW Joined 10a" panose="03050602040000000000" pitchFamily="66" charset="0"/>
            </a:endParaRPr>
          </a:p>
        </p:txBody>
      </p:sp>
      <p:sp>
        <p:nvSpPr>
          <p:cNvPr id="5" name="TextBox 4"/>
          <p:cNvSpPr txBox="1"/>
          <p:nvPr/>
        </p:nvSpPr>
        <p:spPr>
          <a:xfrm>
            <a:off x="3614900" y="1222642"/>
            <a:ext cx="6172200" cy="1169551"/>
          </a:xfrm>
          <a:prstGeom prst="rect">
            <a:avLst/>
          </a:prstGeom>
          <a:noFill/>
        </p:spPr>
        <p:txBody>
          <a:bodyPr wrap="square" rtlCol="0">
            <a:spAutoFit/>
          </a:bodyPr>
          <a:lstStyle/>
          <a:p>
            <a:r>
              <a:rPr lang="en-GB" sz="1000" dirty="0">
                <a:solidFill>
                  <a:schemeClr val="accent2">
                    <a:lumMod val="75000"/>
                  </a:schemeClr>
                </a:solidFill>
                <a:latin typeface="XCCW Joined 10a" panose="03050602040000000000" pitchFamily="66" charset="0"/>
              </a:rPr>
              <a:t>Take a moment to step outside and stand quietly and still. Turn off all your technology and try to forget the modern world. Imagine this place 5,000 years ago. What would you have seen? Head back to prehistoric times to gather berries and hunt down dinner. Unearth ancient objects and visit astonishing mystical monuments that reveal the secrets of an ancient time. Learn how the people of Britain developed over thousands of years, from the Stone Age to the Iron Age.</a:t>
            </a:r>
          </a:p>
        </p:txBody>
      </p:sp>
      <p:pic>
        <p:nvPicPr>
          <p:cNvPr id="6" name="Picture 5" descr="spears - stone age weapons"/>
          <p:cNvPicPr/>
          <p:nvPr/>
        </p:nvPicPr>
        <p:blipFill>
          <a:blip r:embed="rId2">
            <a:extLst>
              <a:ext uri="{28A0092B-C50C-407E-A947-70E740481C1C}">
                <a14:useLocalDpi xmlns:a14="http://schemas.microsoft.com/office/drawing/2010/main" val="0"/>
              </a:ext>
            </a:extLst>
          </a:blip>
          <a:srcRect/>
          <a:stretch>
            <a:fillRect/>
          </a:stretch>
        </p:blipFill>
        <p:spPr bwMode="auto">
          <a:xfrm>
            <a:off x="3789947" y="2553314"/>
            <a:ext cx="757989" cy="1926153"/>
          </a:xfrm>
          <a:prstGeom prst="rect">
            <a:avLst/>
          </a:prstGeom>
          <a:noFill/>
          <a:ln>
            <a:noFill/>
          </a:ln>
        </p:spPr>
      </p:pic>
      <p:sp>
        <p:nvSpPr>
          <p:cNvPr id="8" name="Rectangle 7"/>
          <p:cNvSpPr/>
          <p:nvPr/>
        </p:nvSpPr>
        <p:spPr>
          <a:xfrm>
            <a:off x="4793111" y="2392193"/>
            <a:ext cx="4493553" cy="2377574"/>
          </a:xfrm>
          <a:prstGeom prst="rect">
            <a:avLst/>
          </a:prstGeom>
        </p:spPr>
        <p:txBody>
          <a:bodyPr wrap="square">
            <a:spAutoFit/>
          </a:bodyPr>
          <a:lstStyle/>
          <a:p>
            <a:r>
              <a:rPr lang="en-GB" sz="1200" b="1" dirty="0">
                <a:solidFill>
                  <a:schemeClr val="accent2">
                    <a:lumMod val="75000"/>
                  </a:schemeClr>
                </a:solidFill>
                <a:latin typeface="XCCW Joined 10a" panose="03050602040000000000" pitchFamily="66" charset="0"/>
              </a:rPr>
              <a:t>Bronze Age (2,300 – 700 BC)</a:t>
            </a:r>
          </a:p>
          <a:p>
            <a:r>
              <a:rPr lang="en-GB" sz="1050" dirty="0">
                <a:solidFill>
                  <a:schemeClr val="accent2">
                    <a:lumMod val="75000"/>
                  </a:schemeClr>
                </a:solidFill>
                <a:latin typeface="XCCW Joined 10a" panose="03050602040000000000" pitchFamily="66" charset="0"/>
              </a:rPr>
              <a:t>People started to make tools and weapons from bronze. Bronze was a harder and more durable metal than had been created before. It was used to make daggers, swords and spearheads, as well as chariots and armour. Bronze Age villagers lived in roundhouses with a central fireplace and a roof of animal skins or thatch. Bronze Age people buried the dead in small, round mounds of earth called round barrows. Sometimes, treasures such as beads, weapons or jewellery were buried with the dead, showing their position in society. Later in the Bronze Age, people stopped burying their dead and cremated bodies instead.</a:t>
            </a:r>
          </a:p>
        </p:txBody>
      </p:sp>
      <p:sp>
        <p:nvSpPr>
          <p:cNvPr id="9" name="TextBox 8"/>
          <p:cNvSpPr txBox="1"/>
          <p:nvPr/>
        </p:nvSpPr>
        <p:spPr>
          <a:xfrm>
            <a:off x="3789947" y="4769767"/>
            <a:ext cx="3493471" cy="1892826"/>
          </a:xfrm>
          <a:prstGeom prst="rect">
            <a:avLst/>
          </a:prstGeom>
          <a:noFill/>
        </p:spPr>
        <p:txBody>
          <a:bodyPr wrap="square" rtlCol="0">
            <a:spAutoFit/>
          </a:bodyPr>
          <a:lstStyle/>
          <a:p>
            <a:r>
              <a:rPr lang="en-GB" sz="1200" b="1" dirty="0">
                <a:solidFill>
                  <a:schemeClr val="accent2">
                    <a:lumMod val="75000"/>
                  </a:schemeClr>
                </a:solidFill>
                <a:latin typeface="XCCW Joined 10a" panose="03050602040000000000" pitchFamily="66" charset="0"/>
              </a:rPr>
              <a:t>Iron Age (700BC – 43 AD)</a:t>
            </a:r>
          </a:p>
          <a:p>
            <a:r>
              <a:rPr lang="en-GB" sz="1050" dirty="0">
                <a:solidFill>
                  <a:schemeClr val="accent2">
                    <a:lumMod val="75000"/>
                  </a:schemeClr>
                </a:solidFill>
                <a:latin typeface="XCCW Joined 10a" panose="03050602040000000000" pitchFamily="66" charset="0"/>
              </a:rPr>
              <a:t>People began using iron to make weapons and tools. Iron was cheaper, stronger and lighter than bronze. During this time, many Celtic people from Europe settled in Britain. People now lived in tribes and fought against each other for land and goods. Hill forts were built for defence. People lived inside the forts and warriors defended them against enemy attack.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418" y="4769767"/>
            <a:ext cx="2397960" cy="1483738"/>
          </a:xfrm>
          <a:prstGeom prst="rect">
            <a:avLst/>
          </a:prstGeom>
        </p:spPr>
      </p:pic>
    </p:spTree>
    <p:extLst>
      <p:ext uri="{BB962C8B-B14F-4D97-AF65-F5344CB8AC3E}">
        <p14:creationId xmlns:p14="http://schemas.microsoft.com/office/powerpoint/2010/main" val="65181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780" y="1188404"/>
            <a:ext cx="3007894" cy="2215991"/>
          </a:xfrm>
          <a:prstGeom prst="rect">
            <a:avLst/>
          </a:prstGeom>
          <a:noFill/>
        </p:spPr>
        <p:txBody>
          <a:bodyPr wrap="square" rtlCol="0">
            <a:spAutoFit/>
          </a:bodyPr>
          <a:lstStyle/>
          <a:p>
            <a:r>
              <a:rPr lang="en-GB" sz="1200" b="1" dirty="0">
                <a:solidFill>
                  <a:schemeClr val="accent2">
                    <a:lumMod val="75000"/>
                  </a:schemeClr>
                </a:solidFill>
                <a:latin typeface="XCCW Joined 10a" panose="03050602040000000000" pitchFamily="66" charset="0"/>
              </a:rPr>
              <a:t>Stonehenge</a:t>
            </a:r>
          </a:p>
          <a:p>
            <a:r>
              <a:rPr lang="en-GB" sz="900" dirty="0">
                <a:solidFill>
                  <a:schemeClr val="accent2">
                    <a:lumMod val="75000"/>
                  </a:schemeClr>
                </a:solidFill>
                <a:latin typeface="XCCW Joined 10a" panose="03050602040000000000" pitchFamily="66" charset="0"/>
              </a:rPr>
              <a:t>Stonehenge is a prehistoric monument in Wiltshire, England which was built about 3,500 years ago. It is made up of standing stones and huge, stone arches. Nobody knows how or why Stonehenge was built. The stones came from different locations and would have been very difficult to move. Some historians think it was an ancient burial ground or memorial to remember to dead. Many historians now believe it was a prehistoric temple that might have been used to track how the Sun appeared to move across the sky.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674" y="1179354"/>
            <a:ext cx="2028002" cy="1521002"/>
          </a:xfrm>
          <a:prstGeom prst="rect">
            <a:avLst/>
          </a:prstGeom>
        </p:spPr>
      </p:pic>
      <p:sp>
        <p:nvSpPr>
          <p:cNvPr id="11" name="TextBox 10"/>
          <p:cNvSpPr txBox="1"/>
          <p:nvPr/>
        </p:nvSpPr>
        <p:spPr>
          <a:xfrm>
            <a:off x="6313810" y="1188404"/>
            <a:ext cx="3227232" cy="3185487"/>
          </a:xfrm>
          <a:prstGeom prst="rect">
            <a:avLst/>
          </a:prstGeom>
          <a:noFill/>
        </p:spPr>
        <p:txBody>
          <a:bodyPr wrap="square" rtlCol="0">
            <a:spAutoFit/>
          </a:bodyPr>
          <a:lstStyle/>
          <a:p>
            <a:r>
              <a:rPr lang="en-GB" sz="1200" b="1" dirty="0">
                <a:solidFill>
                  <a:schemeClr val="accent2">
                    <a:lumMod val="75000"/>
                  </a:schemeClr>
                </a:solidFill>
                <a:latin typeface="XCCW Joined 10a" panose="03050602040000000000" pitchFamily="66" charset="0"/>
              </a:rPr>
              <a:t>Glossary</a:t>
            </a:r>
          </a:p>
          <a:p>
            <a:r>
              <a:rPr lang="en-GB" sz="1050" b="1" dirty="0">
                <a:solidFill>
                  <a:schemeClr val="accent2">
                    <a:lumMod val="75000"/>
                  </a:schemeClr>
                </a:solidFill>
                <a:latin typeface="XCCW Joined 10a" panose="03050602040000000000" pitchFamily="66" charset="0"/>
              </a:rPr>
              <a:t>archaeologist</a:t>
            </a:r>
            <a:r>
              <a:rPr lang="en-GB" sz="1050" dirty="0">
                <a:solidFill>
                  <a:schemeClr val="accent2">
                    <a:lumMod val="75000"/>
                  </a:schemeClr>
                </a:solidFill>
                <a:latin typeface="XCCW Joined 10a" panose="03050602040000000000" pitchFamily="66" charset="0"/>
              </a:rPr>
              <a:t> – a person who studies human history and pre history through the excavation of sites and analysis of artefacts.</a:t>
            </a:r>
          </a:p>
          <a:p>
            <a:r>
              <a:rPr lang="en-GB" sz="1050" b="1" dirty="0">
                <a:solidFill>
                  <a:schemeClr val="accent2">
                    <a:lumMod val="75000"/>
                  </a:schemeClr>
                </a:solidFill>
                <a:latin typeface="XCCW Joined 10a" panose="03050602040000000000" pitchFamily="66" charset="0"/>
              </a:rPr>
              <a:t>artefact</a:t>
            </a:r>
            <a:r>
              <a:rPr lang="en-GB" sz="1050" dirty="0">
                <a:solidFill>
                  <a:schemeClr val="accent2">
                    <a:lumMod val="75000"/>
                  </a:schemeClr>
                </a:solidFill>
                <a:latin typeface="XCCW Joined 10a" panose="03050602040000000000" pitchFamily="66" charset="0"/>
              </a:rPr>
              <a:t> – an object, such as a tool or decoration which is of historical interest.</a:t>
            </a:r>
          </a:p>
          <a:p>
            <a:r>
              <a:rPr lang="en-GB" sz="1050" b="1" dirty="0">
                <a:solidFill>
                  <a:schemeClr val="accent2">
                    <a:lumMod val="75000"/>
                  </a:schemeClr>
                </a:solidFill>
                <a:latin typeface="XCCW Joined 10a" panose="03050602040000000000" pitchFamily="66" charset="0"/>
              </a:rPr>
              <a:t>barrow</a:t>
            </a:r>
            <a:r>
              <a:rPr lang="en-GB" sz="1050" dirty="0">
                <a:solidFill>
                  <a:schemeClr val="accent2">
                    <a:lumMod val="75000"/>
                  </a:schemeClr>
                </a:solidFill>
                <a:latin typeface="XCCW Joined 10a" panose="03050602040000000000" pitchFamily="66" charset="0"/>
              </a:rPr>
              <a:t> – an ancient burial mound.</a:t>
            </a:r>
          </a:p>
          <a:p>
            <a:r>
              <a:rPr lang="en-GB" sz="1050" b="1" dirty="0">
                <a:solidFill>
                  <a:schemeClr val="accent2">
                    <a:lumMod val="75000"/>
                  </a:schemeClr>
                </a:solidFill>
                <a:latin typeface="XCCW Joined 10a" panose="03050602040000000000" pitchFamily="66" charset="0"/>
              </a:rPr>
              <a:t>flint</a:t>
            </a:r>
            <a:r>
              <a:rPr lang="en-GB" sz="1050" dirty="0">
                <a:solidFill>
                  <a:schemeClr val="accent2">
                    <a:lumMod val="75000"/>
                  </a:schemeClr>
                </a:solidFill>
                <a:latin typeface="XCCW Joined 10a" panose="03050602040000000000" pitchFamily="66" charset="0"/>
              </a:rPr>
              <a:t> – a hard, grey rock that was used in prehistoric times to make tools or weapons.</a:t>
            </a:r>
          </a:p>
          <a:p>
            <a:r>
              <a:rPr lang="en-GB" sz="1050" b="1" dirty="0">
                <a:solidFill>
                  <a:schemeClr val="accent2">
                    <a:lumMod val="75000"/>
                  </a:schemeClr>
                </a:solidFill>
                <a:latin typeface="XCCW Joined 10a" panose="03050602040000000000" pitchFamily="66" charset="0"/>
              </a:rPr>
              <a:t>monument</a:t>
            </a:r>
            <a:r>
              <a:rPr lang="en-GB" sz="1050" dirty="0">
                <a:solidFill>
                  <a:schemeClr val="accent2">
                    <a:lumMod val="75000"/>
                  </a:schemeClr>
                </a:solidFill>
                <a:latin typeface="XCCW Joined 10a" panose="03050602040000000000" pitchFamily="66" charset="0"/>
              </a:rPr>
              <a:t> – a statue, building or other structure that is built to help people remember a special person or event.</a:t>
            </a:r>
          </a:p>
          <a:p>
            <a:r>
              <a:rPr lang="en-GB" sz="1050" b="1" dirty="0">
                <a:solidFill>
                  <a:schemeClr val="accent2">
                    <a:lumMod val="75000"/>
                  </a:schemeClr>
                </a:solidFill>
                <a:latin typeface="XCCW Joined 10a" panose="03050602040000000000" pitchFamily="66" charset="0"/>
              </a:rPr>
              <a:t>prehistory</a:t>
            </a:r>
            <a:r>
              <a:rPr lang="en-GB" sz="1050" dirty="0">
                <a:solidFill>
                  <a:schemeClr val="accent2">
                    <a:lumMod val="75000"/>
                  </a:schemeClr>
                </a:solidFill>
                <a:latin typeface="XCCW Joined 10a" panose="03050602040000000000" pitchFamily="66" charset="0"/>
              </a:rPr>
              <a:t> – the time before written records.</a:t>
            </a:r>
          </a:p>
          <a:p>
            <a:endParaRPr lang="en-GB" sz="1050" dirty="0">
              <a:solidFill>
                <a:schemeClr val="accent2">
                  <a:lumMod val="75000"/>
                </a:schemeClr>
              </a:solidFill>
              <a:latin typeface="XCCW Joined 10a" panose="03050602040000000000" pitchFamily="66" charset="0"/>
            </a:endParaRPr>
          </a:p>
        </p:txBody>
      </p:sp>
      <p:sp>
        <p:nvSpPr>
          <p:cNvPr id="12" name="TextBox 11"/>
          <p:cNvSpPr txBox="1"/>
          <p:nvPr/>
        </p:nvSpPr>
        <p:spPr>
          <a:xfrm>
            <a:off x="6251884" y="4218955"/>
            <a:ext cx="3351083" cy="2693045"/>
          </a:xfrm>
          <a:prstGeom prst="rect">
            <a:avLst/>
          </a:prstGeom>
          <a:noFill/>
        </p:spPr>
        <p:txBody>
          <a:bodyPr wrap="square" rtlCol="0">
            <a:spAutoFit/>
          </a:bodyPr>
          <a:lstStyle/>
          <a:p>
            <a:r>
              <a:rPr lang="en-GB" sz="1100" b="1" dirty="0">
                <a:solidFill>
                  <a:schemeClr val="accent2">
                    <a:lumMod val="75000"/>
                  </a:schemeClr>
                </a:solidFill>
                <a:latin typeface="XCCW Joined 10a" panose="03050602040000000000" pitchFamily="66" charset="0"/>
              </a:rPr>
              <a:t>Timeline</a:t>
            </a:r>
          </a:p>
          <a:p>
            <a:r>
              <a:rPr lang="en-GB" sz="1000" b="1" dirty="0">
                <a:solidFill>
                  <a:schemeClr val="accent2">
                    <a:lumMod val="75000"/>
                  </a:schemeClr>
                </a:solidFill>
                <a:latin typeface="XCCW Joined 10a" panose="03050602040000000000" pitchFamily="66" charset="0"/>
              </a:rPr>
              <a:t>15,000 – 10,000 BC</a:t>
            </a:r>
            <a:r>
              <a:rPr lang="en-GB" sz="1000" dirty="0">
                <a:solidFill>
                  <a:schemeClr val="accent2">
                    <a:lumMod val="75000"/>
                  </a:schemeClr>
                </a:solidFill>
                <a:latin typeface="XCCW Joined 10a" panose="03050602040000000000" pitchFamily="66" charset="0"/>
              </a:rPr>
              <a:t>. Animal hide is used to make tents. </a:t>
            </a:r>
          </a:p>
          <a:p>
            <a:r>
              <a:rPr lang="en-GB" sz="1000" b="1" dirty="0">
                <a:solidFill>
                  <a:schemeClr val="accent2">
                    <a:lumMod val="75000"/>
                  </a:schemeClr>
                </a:solidFill>
                <a:latin typeface="XCCW Joined 10a" panose="03050602040000000000" pitchFamily="66" charset="0"/>
              </a:rPr>
              <a:t>4,500 – 3,500 BC</a:t>
            </a:r>
            <a:r>
              <a:rPr lang="en-GB" sz="1000" dirty="0">
                <a:solidFill>
                  <a:schemeClr val="accent2">
                    <a:lumMod val="75000"/>
                  </a:schemeClr>
                </a:solidFill>
                <a:latin typeface="XCCW Joined 10a" panose="03050602040000000000" pitchFamily="66" charset="0"/>
              </a:rPr>
              <a:t>. People begin to make simple pottery and farming starts to spread.</a:t>
            </a:r>
          </a:p>
          <a:p>
            <a:r>
              <a:rPr lang="en-GB" sz="1000" b="1" dirty="0">
                <a:solidFill>
                  <a:schemeClr val="accent2">
                    <a:lumMod val="75000"/>
                  </a:schemeClr>
                </a:solidFill>
                <a:latin typeface="XCCW Joined 10a" panose="03050602040000000000" pitchFamily="66" charset="0"/>
              </a:rPr>
              <a:t>3,750 BC</a:t>
            </a:r>
            <a:r>
              <a:rPr lang="en-GB" sz="1000" dirty="0">
                <a:solidFill>
                  <a:schemeClr val="accent2">
                    <a:lumMod val="75000"/>
                  </a:schemeClr>
                </a:solidFill>
                <a:latin typeface="XCCW Joined 10a" panose="03050602040000000000" pitchFamily="66" charset="0"/>
              </a:rPr>
              <a:t>. Woolly mammoths start to die out. </a:t>
            </a:r>
          </a:p>
          <a:p>
            <a:r>
              <a:rPr lang="en-GB" sz="1000" b="1" dirty="0">
                <a:solidFill>
                  <a:schemeClr val="accent2">
                    <a:lumMod val="75000"/>
                  </a:schemeClr>
                </a:solidFill>
                <a:latin typeface="XCCW Joined 10a" panose="03050602040000000000" pitchFamily="66" charset="0"/>
              </a:rPr>
              <a:t>3,000 BC</a:t>
            </a:r>
            <a:r>
              <a:rPr lang="en-GB" sz="1000" dirty="0">
                <a:solidFill>
                  <a:schemeClr val="accent2">
                    <a:lumMod val="75000"/>
                  </a:schemeClr>
                </a:solidFill>
                <a:latin typeface="XCCW Joined 10a" panose="03050602040000000000" pitchFamily="66" charset="0"/>
              </a:rPr>
              <a:t>. Construction starts on Stonehenge. </a:t>
            </a:r>
          </a:p>
          <a:p>
            <a:r>
              <a:rPr lang="en-GB" sz="1000" b="1" dirty="0">
                <a:solidFill>
                  <a:schemeClr val="accent2">
                    <a:lumMod val="75000"/>
                  </a:schemeClr>
                </a:solidFill>
                <a:latin typeface="XCCW Joined 10a" panose="03050602040000000000" pitchFamily="66" charset="0"/>
              </a:rPr>
              <a:t>1,800 BC. </a:t>
            </a:r>
            <a:r>
              <a:rPr lang="en-GB" sz="1000" dirty="0">
                <a:solidFill>
                  <a:schemeClr val="accent2">
                    <a:lumMod val="75000"/>
                  </a:schemeClr>
                </a:solidFill>
                <a:latin typeface="XCCW Joined 10a" panose="03050602040000000000" pitchFamily="66" charset="0"/>
              </a:rPr>
              <a:t>First large copper mines are dug.</a:t>
            </a:r>
          </a:p>
          <a:p>
            <a:r>
              <a:rPr lang="en-GB" sz="1000" b="1" dirty="0">
                <a:solidFill>
                  <a:schemeClr val="accent2">
                    <a:lumMod val="75000"/>
                  </a:schemeClr>
                </a:solidFill>
                <a:latin typeface="XCCW Joined 10a" panose="03050602040000000000" pitchFamily="66" charset="0"/>
              </a:rPr>
              <a:t>800 BC. </a:t>
            </a:r>
            <a:r>
              <a:rPr lang="en-GB" sz="1000" dirty="0">
                <a:solidFill>
                  <a:schemeClr val="accent2">
                    <a:lumMod val="75000"/>
                  </a:schemeClr>
                </a:solidFill>
                <a:latin typeface="XCCW Joined 10a" panose="03050602040000000000" pitchFamily="66" charset="0"/>
              </a:rPr>
              <a:t>First hill forts are constructed. </a:t>
            </a:r>
          </a:p>
          <a:p>
            <a:r>
              <a:rPr lang="en-GB" sz="1000" b="1" dirty="0">
                <a:solidFill>
                  <a:schemeClr val="accent2">
                    <a:lumMod val="75000"/>
                  </a:schemeClr>
                </a:solidFill>
                <a:latin typeface="XCCW Joined 10a" panose="03050602040000000000" pitchFamily="66" charset="0"/>
              </a:rPr>
              <a:t>700 – 500 BC. </a:t>
            </a:r>
            <a:r>
              <a:rPr lang="en-GB" sz="1000" dirty="0">
                <a:solidFill>
                  <a:schemeClr val="accent2">
                    <a:lumMod val="75000"/>
                  </a:schemeClr>
                </a:solidFill>
                <a:latin typeface="XCCW Joined 10a" panose="03050602040000000000" pitchFamily="66" charset="0"/>
              </a:rPr>
              <a:t>Iron working technology becomes widespread through England. </a:t>
            </a:r>
          </a:p>
          <a:p>
            <a:endParaRPr lang="en-GB"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80" y="3465463"/>
            <a:ext cx="2875546" cy="2248317"/>
          </a:xfrm>
          <a:prstGeom prst="rect">
            <a:avLst/>
          </a:prstGeom>
        </p:spPr>
      </p:pic>
      <p:sp>
        <p:nvSpPr>
          <p:cNvPr id="14" name="TextBox 13"/>
          <p:cNvSpPr txBox="1"/>
          <p:nvPr/>
        </p:nvSpPr>
        <p:spPr>
          <a:xfrm>
            <a:off x="4094891" y="2700356"/>
            <a:ext cx="2095068" cy="2200602"/>
          </a:xfrm>
          <a:prstGeom prst="rect">
            <a:avLst/>
          </a:prstGeom>
          <a:noFill/>
        </p:spPr>
        <p:txBody>
          <a:bodyPr wrap="square" rtlCol="0">
            <a:spAutoFit/>
          </a:bodyPr>
          <a:lstStyle/>
          <a:p>
            <a:r>
              <a:rPr lang="en-GB" sz="1100" b="1" dirty="0" err="1">
                <a:solidFill>
                  <a:schemeClr val="accent2">
                    <a:lumMod val="75000"/>
                  </a:schemeClr>
                </a:solidFill>
                <a:latin typeface="XCCW Joined 10a" panose="03050602040000000000" pitchFamily="66" charset="0"/>
              </a:rPr>
              <a:t>Skara</a:t>
            </a:r>
            <a:r>
              <a:rPr lang="en-GB" sz="1100" b="1" dirty="0">
                <a:solidFill>
                  <a:schemeClr val="accent2">
                    <a:lumMod val="75000"/>
                  </a:schemeClr>
                </a:solidFill>
                <a:latin typeface="XCCW Joined 10a" panose="03050602040000000000" pitchFamily="66" charset="0"/>
              </a:rPr>
              <a:t> Brae</a:t>
            </a:r>
          </a:p>
          <a:p>
            <a:r>
              <a:rPr lang="en-GB" sz="900" dirty="0" err="1">
                <a:solidFill>
                  <a:schemeClr val="accent2">
                    <a:lumMod val="75000"/>
                  </a:schemeClr>
                </a:solidFill>
                <a:latin typeface="XCCW Joined 10a" panose="03050602040000000000" pitchFamily="66" charset="0"/>
              </a:rPr>
              <a:t>Skara</a:t>
            </a:r>
            <a:r>
              <a:rPr lang="en-GB" sz="900" dirty="0">
                <a:solidFill>
                  <a:schemeClr val="accent2">
                    <a:lumMod val="75000"/>
                  </a:schemeClr>
                </a:solidFill>
                <a:latin typeface="XCCW Joined 10a" panose="03050602040000000000" pitchFamily="66" charset="0"/>
              </a:rPr>
              <a:t> Brae is a remarkably well preserved Stone Age village built in the Neolithic period, around 3,000 BC. It was discovered in 1850 after a heavy storm stripped away the earth that had previously been covering what we can see today. The remains of 8 houses stand on the site. Apart from one building, the layout of the houses is very similar. </a:t>
            </a:r>
          </a:p>
        </p:txBody>
      </p:sp>
      <p:sp>
        <p:nvSpPr>
          <p:cNvPr id="15" name="TextBox 14"/>
          <p:cNvSpPr txBox="1"/>
          <p:nvPr/>
        </p:nvSpPr>
        <p:spPr>
          <a:xfrm>
            <a:off x="1058780" y="5729943"/>
            <a:ext cx="2875546" cy="815608"/>
          </a:xfrm>
          <a:prstGeom prst="rect">
            <a:avLst/>
          </a:prstGeom>
          <a:noFill/>
        </p:spPr>
        <p:txBody>
          <a:bodyPr wrap="square" rtlCol="0">
            <a:spAutoFit/>
          </a:bodyPr>
          <a:lstStyle/>
          <a:p>
            <a:r>
              <a:rPr lang="en-GB" sz="1100" b="1" dirty="0">
                <a:solidFill>
                  <a:schemeClr val="accent2">
                    <a:lumMod val="75000"/>
                  </a:schemeClr>
                </a:solidFill>
                <a:latin typeface="XCCW Joined 10a" panose="03050602040000000000" pitchFamily="66" charset="0"/>
              </a:rPr>
              <a:t>Links to other historical topics</a:t>
            </a:r>
          </a:p>
          <a:p>
            <a:r>
              <a:rPr lang="en-GB" sz="900" dirty="0">
                <a:solidFill>
                  <a:schemeClr val="accent2">
                    <a:lumMod val="75000"/>
                  </a:schemeClr>
                </a:solidFill>
                <a:latin typeface="XCCW Joined 10a" panose="03050602040000000000" pitchFamily="66" charset="0"/>
              </a:rPr>
              <a:t>In the period of the Normans, they built their Motte and Baileys on the sites which were previously Iron Age hill forts.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677" y="4900958"/>
            <a:ext cx="2289134" cy="1521002"/>
          </a:xfrm>
          <a:prstGeom prst="rect">
            <a:avLst/>
          </a:prstGeom>
        </p:spPr>
      </p:pic>
    </p:spTree>
    <p:extLst>
      <p:ext uri="{BB962C8B-B14F-4D97-AF65-F5344CB8AC3E}">
        <p14:creationId xmlns:p14="http://schemas.microsoft.com/office/powerpoint/2010/main" val="77771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13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E2C32-3FB1-A247-BF6B-F4670F65F405}"/>
              </a:ext>
            </a:extLst>
          </p:cNvPr>
          <p:cNvSpPr txBox="1"/>
          <p:nvPr/>
        </p:nvSpPr>
        <p:spPr>
          <a:xfrm>
            <a:off x="1185386" y="1319349"/>
            <a:ext cx="4160520" cy="461665"/>
          </a:xfrm>
          <a:prstGeom prst="rect">
            <a:avLst/>
          </a:prstGeom>
          <a:noFill/>
        </p:spPr>
        <p:txBody>
          <a:bodyPr wrap="square" rtlCol="0">
            <a:spAutoFit/>
          </a:bodyPr>
          <a:lstStyle/>
          <a:p>
            <a:r>
              <a:rPr lang="en-US" sz="2400" b="1" dirty="0">
                <a:solidFill>
                  <a:srgbClr val="74543E"/>
                </a:solidFill>
              </a:rPr>
              <a:t>Recipe</a:t>
            </a:r>
          </a:p>
        </p:txBody>
      </p:sp>
      <p:graphicFrame>
        <p:nvGraphicFramePr>
          <p:cNvPr id="9" name="Table 8">
            <a:extLst>
              <a:ext uri="{FF2B5EF4-FFF2-40B4-BE49-F238E27FC236}">
                <a16:creationId xmlns:a16="http://schemas.microsoft.com/office/drawing/2014/main" id="{60E603B8-2E94-894A-8214-C0A97431C4F9}"/>
              </a:ext>
            </a:extLst>
          </p:cNvPr>
          <p:cNvGraphicFramePr>
            <a:graphicFrameLocks noGrp="1"/>
          </p:cNvGraphicFramePr>
          <p:nvPr>
            <p:extLst>
              <p:ext uri="{D42A27DB-BD31-4B8C-83A1-F6EECF244321}">
                <p14:modId xmlns:p14="http://schemas.microsoft.com/office/powerpoint/2010/main" val="2709559015"/>
              </p:ext>
            </p:extLst>
          </p:nvPr>
        </p:nvGraphicFramePr>
        <p:xfrm>
          <a:off x="1276175" y="2821577"/>
          <a:ext cx="5203002" cy="1698172"/>
        </p:xfrm>
        <a:graphic>
          <a:graphicData uri="http://schemas.openxmlformats.org/drawingml/2006/table">
            <a:tbl>
              <a:tblPr firstRow="1" bandRow="1">
                <a:tableStyleId>{5C22544A-7EE6-4342-B048-85BDC9FD1C3A}</a:tableStyleId>
              </a:tblPr>
              <a:tblGrid>
                <a:gridCol w="2601501">
                  <a:extLst>
                    <a:ext uri="{9D8B030D-6E8A-4147-A177-3AD203B41FA5}">
                      <a16:colId xmlns:a16="http://schemas.microsoft.com/office/drawing/2014/main" val="595377575"/>
                    </a:ext>
                  </a:extLst>
                </a:gridCol>
                <a:gridCol w="2601501">
                  <a:extLst>
                    <a:ext uri="{9D8B030D-6E8A-4147-A177-3AD203B41FA5}">
                      <a16:colId xmlns:a16="http://schemas.microsoft.com/office/drawing/2014/main" val="1626989051"/>
                    </a:ext>
                  </a:extLst>
                </a:gridCol>
              </a:tblGrid>
              <a:tr h="323462">
                <a:tc gridSpan="2">
                  <a:txBody>
                    <a:bodyPr/>
                    <a:lstStyle/>
                    <a:p>
                      <a:r>
                        <a:rPr lang="en-US" sz="1400" dirty="0"/>
                        <a:t>Ingredients</a:t>
                      </a:r>
                      <a:endParaRPr lang="en-US" sz="105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74543E"/>
                    </a:solidFill>
                  </a:tcPr>
                </a:tc>
                <a:tc hMerge="1">
                  <a:txBody>
                    <a:bodyPr/>
                    <a:lstStyle/>
                    <a:p>
                      <a:endParaRPr lang="en-US" sz="1100" dirty="0"/>
                    </a:p>
                  </a:txBody>
                  <a:tcPr/>
                </a:tc>
                <a:extLst>
                  <a:ext uri="{0D108BD9-81ED-4DB2-BD59-A6C34878D82A}">
                    <a16:rowId xmlns:a16="http://schemas.microsoft.com/office/drawing/2014/main" val="4108604496"/>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74543E"/>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4543E"/>
                    </a:solidFill>
                  </a:tcPr>
                </a:tc>
                <a:extLst>
                  <a:ext uri="{0D108BD9-81ED-4DB2-BD59-A6C34878D82A}">
                    <a16:rowId xmlns:a16="http://schemas.microsoft.com/office/drawing/2014/main" val="2417760395"/>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4543E"/>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4543E"/>
                    </a:solidFill>
                  </a:tcPr>
                </a:tc>
                <a:extLst>
                  <a:ext uri="{0D108BD9-81ED-4DB2-BD59-A6C34878D82A}">
                    <a16:rowId xmlns:a16="http://schemas.microsoft.com/office/drawing/2014/main" val="4077335668"/>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4543E"/>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4543E"/>
                    </a:solidFill>
                  </a:tcPr>
                </a:tc>
                <a:extLst>
                  <a:ext uri="{0D108BD9-81ED-4DB2-BD59-A6C34878D82A}">
                    <a16:rowId xmlns:a16="http://schemas.microsoft.com/office/drawing/2014/main" val="1807339250"/>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4543E"/>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4543E"/>
                    </a:solidFill>
                  </a:tcPr>
                </a:tc>
                <a:extLst>
                  <a:ext uri="{0D108BD9-81ED-4DB2-BD59-A6C34878D82A}">
                    <a16:rowId xmlns:a16="http://schemas.microsoft.com/office/drawing/2014/main" val="2181733747"/>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543E"/>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543E"/>
                    </a:solidFill>
                  </a:tcPr>
                </a:tc>
                <a:extLst>
                  <a:ext uri="{0D108BD9-81ED-4DB2-BD59-A6C34878D82A}">
                    <a16:rowId xmlns:a16="http://schemas.microsoft.com/office/drawing/2014/main" val="461650244"/>
                  </a:ext>
                </a:extLst>
              </a:tr>
            </a:tbl>
          </a:graphicData>
        </a:graphic>
      </p:graphicFrame>
      <p:graphicFrame>
        <p:nvGraphicFramePr>
          <p:cNvPr id="11" name="Table 10">
            <a:extLst>
              <a:ext uri="{FF2B5EF4-FFF2-40B4-BE49-F238E27FC236}">
                <a16:creationId xmlns:a16="http://schemas.microsoft.com/office/drawing/2014/main" id="{0C6463B0-1763-334E-AE0B-2BC7D345969C}"/>
              </a:ext>
            </a:extLst>
          </p:cNvPr>
          <p:cNvGraphicFramePr>
            <a:graphicFrameLocks noGrp="1"/>
          </p:cNvGraphicFramePr>
          <p:nvPr>
            <p:extLst>
              <p:ext uri="{D42A27DB-BD31-4B8C-83A1-F6EECF244321}">
                <p14:modId xmlns:p14="http://schemas.microsoft.com/office/powerpoint/2010/main" val="2457725723"/>
              </p:ext>
            </p:extLst>
          </p:nvPr>
        </p:nvGraphicFramePr>
        <p:xfrm>
          <a:off x="1185386" y="4647613"/>
          <a:ext cx="8108838" cy="1831558"/>
        </p:xfrm>
        <a:graphic>
          <a:graphicData uri="http://schemas.openxmlformats.org/drawingml/2006/table">
            <a:tbl>
              <a:tblPr firstRow="1" bandRow="1">
                <a:tableStyleId>{5C22544A-7EE6-4342-B048-85BDC9FD1C3A}</a:tableStyleId>
              </a:tblPr>
              <a:tblGrid>
                <a:gridCol w="4054419">
                  <a:extLst>
                    <a:ext uri="{9D8B030D-6E8A-4147-A177-3AD203B41FA5}">
                      <a16:colId xmlns:a16="http://schemas.microsoft.com/office/drawing/2014/main" val="595377575"/>
                    </a:ext>
                  </a:extLst>
                </a:gridCol>
                <a:gridCol w="4054419">
                  <a:extLst>
                    <a:ext uri="{9D8B030D-6E8A-4147-A177-3AD203B41FA5}">
                      <a16:colId xmlns:a16="http://schemas.microsoft.com/office/drawing/2014/main" val="1626989051"/>
                    </a:ext>
                  </a:extLst>
                </a:gridCol>
              </a:tblGrid>
              <a:tr h="348868">
                <a:tc gridSpan="2">
                  <a:txBody>
                    <a:bodyPr/>
                    <a:lstStyle/>
                    <a:p>
                      <a:r>
                        <a:rPr lang="en-US" sz="1400" dirty="0">
                          <a:solidFill>
                            <a:srgbClr val="74543E"/>
                          </a:solidFill>
                        </a:rPr>
                        <a:t>Method</a:t>
                      </a:r>
                      <a:endParaRPr lang="en-US" sz="1050" dirty="0">
                        <a:solidFill>
                          <a:srgbClr val="74543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sz="1100" dirty="0"/>
                    </a:p>
                  </a:txBody>
                  <a:tcPr/>
                </a:tc>
                <a:extLst>
                  <a:ext uri="{0D108BD9-81ED-4DB2-BD59-A6C34878D82A}">
                    <a16:rowId xmlns:a16="http://schemas.microsoft.com/office/drawing/2014/main" val="4108604496"/>
                  </a:ext>
                </a:extLst>
              </a:tr>
              <a:tr h="296538">
                <a:tc>
                  <a:txBody>
                    <a:bodyPr/>
                    <a:lstStyle/>
                    <a:p>
                      <a:pPr marL="0" indent="0">
                        <a:buFontTx/>
                        <a:buNone/>
                      </a:pPr>
                      <a:r>
                        <a:rPr lang="en-US" sz="1100" dirty="0">
                          <a:solidFill>
                            <a:schemeClr val="tx1"/>
                          </a:solidFill>
                        </a:rPr>
                        <a:t>1. text</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6. text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7760395"/>
                  </a:ext>
                </a:extLst>
              </a:tr>
              <a:tr h="296538">
                <a:tc>
                  <a:txBody>
                    <a:bodyPr/>
                    <a:lstStyle/>
                    <a:p>
                      <a:pPr marL="0" indent="0">
                        <a:buFontTx/>
                        <a:buNone/>
                      </a:pPr>
                      <a:r>
                        <a:rPr lang="en-US" sz="1100" dirty="0">
                          <a:solidFill>
                            <a:schemeClr val="tx1"/>
                          </a:solidFill>
                        </a:rPr>
                        <a:t>2.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7.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7335668"/>
                  </a:ext>
                </a:extLst>
              </a:tr>
              <a:tr h="296538">
                <a:tc>
                  <a:txBody>
                    <a:bodyPr/>
                    <a:lstStyle/>
                    <a:p>
                      <a:pPr marL="0" indent="0">
                        <a:buFontTx/>
                        <a:buNone/>
                      </a:pPr>
                      <a:r>
                        <a:rPr lang="en-US" sz="1100" dirty="0">
                          <a:solidFill>
                            <a:schemeClr val="tx1"/>
                          </a:solidFill>
                        </a:rPr>
                        <a:t>3.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8.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7339250"/>
                  </a:ext>
                </a:extLst>
              </a:tr>
              <a:tr h="296538">
                <a:tc>
                  <a:txBody>
                    <a:bodyPr/>
                    <a:lstStyle/>
                    <a:p>
                      <a:pPr marL="0" indent="0">
                        <a:buFontTx/>
                        <a:buNone/>
                      </a:pPr>
                      <a:r>
                        <a:rPr lang="en-US" sz="1100" dirty="0">
                          <a:solidFill>
                            <a:schemeClr val="tx1"/>
                          </a:solidFill>
                        </a:rPr>
                        <a:t>4.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9.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1733747"/>
                  </a:ext>
                </a:extLst>
              </a:tr>
              <a:tr h="296538">
                <a:tc>
                  <a:txBody>
                    <a:bodyPr/>
                    <a:lstStyle/>
                    <a:p>
                      <a:pPr marL="0" indent="0">
                        <a:buFontTx/>
                        <a:buNone/>
                      </a:pPr>
                      <a:r>
                        <a:rPr lang="en-US" sz="1100" dirty="0">
                          <a:solidFill>
                            <a:schemeClr val="tx1"/>
                          </a:solidFill>
                        </a:rPr>
                        <a:t>5. text</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10. text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1650244"/>
                  </a:ext>
                </a:extLst>
              </a:tr>
            </a:tbl>
          </a:graphicData>
        </a:graphic>
      </p:graphicFrame>
      <p:graphicFrame>
        <p:nvGraphicFramePr>
          <p:cNvPr id="12" name="Table 11">
            <a:extLst>
              <a:ext uri="{FF2B5EF4-FFF2-40B4-BE49-F238E27FC236}">
                <a16:creationId xmlns:a16="http://schemas.microsoft.com/office/drawing/2014/main" id="{9DB63251-B2BF-AB43-98D7-68C143EF8340}"/>
              </a:ext>
            </a:extLst>
          </p:cNvPr>
          <p:cNvGraphicFramePr>
            <a:graphicFrameLocks noGrp="1"/>
          </p:cNvGraphicFramePr>
          <p:nvPr>
            <p:extLst>
              <p:ext uri="{D42A27DB-BD31-4B8C-83A1-F6EECF244321}">
                <p14:modId xmlns:p14="http://schemas.microsoft.com/office/powerpoint/2010/main" val="3615198789"/>
              </p:ext>
            </p:extLst>
          </p:nvPr>
        </p:nvGraphicFramePr>
        <p:xfrm>
          <a:off x="1276175" y="1942338"/>
          <a:ext cx="1643374" cy="683296"/>
        </p:xfrm>
        <a:graphic>
          <a:graphicData uri="http://schemas.openxmlformats.org/drawingml/2006/table">
            <a:tbl>
              <a:tblPr firstRow="1" bandRow="1">
                <a:tableStyleId>{5C22544A-7EE6-4342-B048-85BDC9FD1C3A}</a:tableStyleId>
              </a:tblPr>
              <a:tblGrid>
                <a:gridCol w="1643374">
                  <a:extLst>
                    <a:ext uri="{9D8B030D-6E8A-4147-A177-3AD203B41FA5}">
                      <a16:colId xmlns:a16="http://schemas.microsoft.com/office/drawing/2014/main" val="1626989051"/>
                    </a:ext>
                  </a:extLst>
                </a:gridCol>
              </a:tblGrid>
              <a:tr h="341648">
                <a:tc>
                  <a:txBody>
                    <a:bodyPr/>
                    <a:lstStyle/>
                    <a:p>
                      <a:pPr marL="0" indent="0">
                        <a:buFont typeface="Arial" panose="020B0604020202020204" pitchFamily="34" charset="0"/>
                        <a:buNone/>
                      </a:pPr>
                      <a:r>
                        <a:rPr lang="en-US" sz="1200" b="1" dirty="0">
                          <a:solidFill>
                            <a:schemeClr val="bg1"/>
                          </a:solidFill>
                        </a:rPr>
                        <a:t>? minutes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4543E"/>
                    </a:solidFill>
                  </a:tcPr>
                </a:tc>
                <a:extLst>
                  <a:ext uri="{0D108BD9-81ED-4DB2-BD59-A6C34878D82A}">
                    <a16:rowId xmlns:a16="http://schemas.microsoft.com/office/drawing/2014/main" val="2181733747"/>
                  </a:ext>
                </a:extLst>
              </a:tr>
              <a:tr h="341648">
                <a:tc>
                  <a:txBody>
                    <a:bodyPr/>
                    <a:lstStyle/>
                    <a:p>
                      <a:pPr marL="0" indent="0">
                        <a:buFont typeface="Arial" panose="020B0604020202020204" pitchFamily="34" charset="0"/>
                        <a:buNone/>
                      </a:pPr>
                      <a:r>
                        <a:rPr lang="en-US" sz="1200" b="1" dirty="0">
                          <a:solidFill>
                            <a:schemeClr val="bg1"/>
                          </a:solidFill>
                        </a:rPr>
                        <a:t>? people</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543E"/>
                    </a:solidFill>
                  </a:tcPr>
                </a:tc>
                <a:extLst>
                  <a:ext uri="{0D108BD9-81ED-4DB2-BD59-A6C34878D82A}">
                    <a16:rowId xmlns:a16="http://schemas.microsoft.com/office/drawing/2014/main" val="461650244"/>
                  </a:ext>
                </a:extLst>
              </a:tr>
            </a:tbl>
          </a:graphicData>
        </a:graphic>
      </p:graphicFrame>
      <p:sp>
        <p:nvSpPr>
          <p:cNvPr id="8" name="Rectangle 7">
            <a:extLst>
              <a:ext uri="{FF2B5EF4-FFF2-40B4-BE49-F238E27FC236}">
                <a16:creationId xmlns:a16="http://schemas.microsoft.com/office/drawing/2014/main" id="{191FAB54-83AC-1C4D-B765-8B40777A6BEB}"/>
              </a:ext>
            </a:extLst>
          </p:cNvPr>
          <p:cNvSpPr/>
          <p:nvPr/>
        </p:nvSpPr>
        <p:spPr>
          <a:xfrm rot="221961">
            <a:off x="6903237" y="1083583"/>
            <a:ext cx="2881960" cy="2882282"/>
          </a:xfrm>
          <a:prstGeom prst="rect">
            <a:avLst/>
          </a:prstGeom>
          <a:solidFill>
            <a:srgbClr val="74543E"/>
          </a:solidFill>
          <a:ln w="50800">
            <a:solidFill>
              <a:schemeClr val="bg1"/>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92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6FAE41D4-B4A5-4692-AB82-0F083E88036C}"/>
</file>

<file path=customXml/itemProps2.xml><?xml version="1.0" encoding="utf-8"?>
<ds:datastoreItem xmlns:ds="http://schemas.openxmlformats.org/officeDocument/2006/customXml" ds:itemID="{60CDDB3A-892A-42AF-A548-FBE32E40DF6D}"/>
</file>

<file path=customXml/itemProps3.xml><?xml version="1.0" encoding="utf-8"?>
<ds:datastoreItem xmlns:ds="http://schemas.openxmlformats.org/officeDocument/2006/customXml" ds:itemID="{56F042D7-62AD-4EA0-81B4-FABE3DEA3BC7}"/>
</file>

<file path=docProps/app.xml><?xml version="1.0" encoding="utf-8"?>
<Properties xmlns="http://schemas.openxmlformats.org/officeDocument/2006/extended-properties" xmlns:vt="http://schemas.openxmlformats.org/officeDocument/2006/docPropsVTypes">
  <Template>Office Theme</Template>
  <TotalTime>267</TotalTime>
  <Words>899</Words>
  <Application>Microsoft Office PowerPoint</Application>
  <PresentationFormat>Custom</PresentationFormat>
  <Paragraphs>66</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XCCW Joined 10a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Wright</dc:creator>
  <cp:lastModifiedBy>Paige Prescott</cp:lastModifiedBy>
  <cp:revision>36</cp:revision>
  <cp:lastPrinted>2019-09-09T16:38:16Z</cp:lastPrinted>
  <dcterms:created xsi:type="dcterms:W3CDTF">2018-08-02T12:30:09Z</dcterms:created>
  <dcterms:modified xsi:type="dcterms:W3CDTF">2023-09-05T15:08:05Z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