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33" autoAdjust="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112C-0F23-4FD0-9521-7863F314B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5CCA65-7D62-4897-8625-8EBE4B325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D2F83E-D060-4B6A-A6D9-518DE17DA560}"/>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A8B94397-D653-4EAE-80DE-587675512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52FD27-539D-440A-9E7B-F7CE1AE8E908}"/>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127539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8BCA-4B7D-40C3-9A9B-D985B594B7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58FA74-D1E8-49C0-A51D-2D4153B693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538234-E9AE-4AEF-B5D6-5C7EF19D52B4}"/>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8EF6C69E-E928-4638-92BD-E9FB49D37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E26CC-78EA-4BEC-889D-FC5FA97B126A}"/>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311563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C1831-8760-4941-AA33-13DEC3803E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97851D-E38E-4B54-91A9-AE7A92E447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CF4EA-1ADB-4EC4-A702-3E147BB6B7EB}"/>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B3140769-13BF-40D5-AB41-3A1FD367D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E8955-947A-4A80-A02A-329AA4E9852A}"/>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413542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463F-ABA8-4110-905C-3879A8ADA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425BD-A07E-4D21-91F3-C6C80D953A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04622-F234-470F-917D-82E798500C80}"/>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E1402BC5-3D7C-4809-9F24-F3C2CE50E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C0D9D4-06E9-495D-865C-987659E21E73}"/>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268934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4818-BAFC-4000-8C2D-639F442DE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A7937D-7F3D-4F12-83A7-E060D5324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88347F-B66F-48D8-8114-89467FC57418}"/>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4AEC750B-CB0E-4398-8DE0-9DE99035D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E071C-A402-43AB-B88A-8396E2971EA7}"/>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385050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127C-D1AF-4E80-91D2-6947070F2A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A9762-2352-4D87-BF66-4CA1D3F9E9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95193A-3C98-4C46-8337-8A076349F5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6547CB-BF05-4490-843B-056F8907A91A}"/>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6" name="Footer Placeholder 5">
            <a:extLst>
              <a:ext uri="{FF2B5EF4-FFF2-40B4-BE49-F238E27FC236}">
                <a16:creationId xmlns:a16="http://schemas.microsoft.com/office/drawing/2014/main" id="{D358F13F-4DBD-4F7F-A4FD-8197AB66B1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2F54F-F319-4E82-9546-8546719BCACB}"/>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39672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5E16-121D-485F-B5C3-116B34FB5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6406C5-38E2-471A-B05B-D8AE1081B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1A1D4C-ECC6-4D58-88B2-95E8819CA8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758FE6-E0AF-4951-A967-627A36FEB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EC88BD-274C-4631-8FFD-DBBA84D954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B14783-0E43-43DD-9ADB-565333958825}"/>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8" name="Footer Placeholder 7">
            <a:extLst>
              <a:ext uri="{FF2B5EF4-FFF2-40B4-BE49-F238E27FC236}">
                <a16:creationId xmlns:a16="http://schemas.microsoft.com/office/drawing/2014/main" id="{B6FE1ADE-2909-4FDD-9481-6F06EFA39C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E7CB64-C4BC-40E1-99BB-4A44A6A94E3B}"/>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84388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E787-F29D-4B83-AE0A-580411A62C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DDA5A0-EF62-49A9-9AC3-A7F2BE8A92EE}"/>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4" name="Footer Placeholder 3">
            <a:extLst>
              <a:ext uri="{FF2B5EF4-FFF2-40B4-BE49-F238E27FC236}">
                <a16:creationId xmlns:a16="http://schemas.microsoft.com/office/drawing/2014/main" id="{151BE34B-5F98-4CA3-B904-41948079D6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E26037-D9BD-4D3B-AE4A-A7C4E4450F09}"/>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245428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9006A-D203-4FAE-AEC5-0B95E05FFC8E}"/>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3" name="Footer Placeholder 2">
            <a:extLst>
              <a:ext uri="{FF2B5EF4-FFF2-40B4-BE49-F238E27FC236}">
                <a16:creationId xmlns:a16="http://schemas.microsoft.com/office/drawing/2014/main" id="{2A2708AE-C7D3-476D-B6F5-2DAFD3FB04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176210-5961-4DDE-B348-97533416CD9C}"/>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244369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4823-C4B0-466E-A320-FB22B07D7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4992C-612F-4299-A4BA-11C726446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044C22-1CD9-4443-B2D7-C06B86DD3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5C7587-B157-4F58-9515-23EB99114FA6}"/>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6" name="Footer Placeholder 5">
            <a:extLst>
              <a:ext uri="{FF2B5EF4-FFF2-40B4-BE49-F238E27FC236}">
                <a16:creationId xmlns:a16="http://schemas.microsoft.com/office/drawing/2014/main" id="{4BAD4AB1-F67D-4E17-88B8-BA0BD67495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DD1384-F46E-4311-9784-08F2DBA43997}"/>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190163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A88B-0873-406B-97F8-3ECEFEAF2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D14CC6-42C3-4872-884B-EF52B6536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79DE36-D33B-4F57-8C83-CA1F9307D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21226B-68BF-4AD7-BF77-5F23016425FC}"/>
              </a:ext>
            </a:extLst>
          </p:cNvPr>
          <p:cNvSpPr>
            <a:spLocks noGrp="1"/>
          </p:cNvSpPr>
          <p:nvPr>
            <p:ph type="dt" sz="half" idx="10"/>
          </p:nvPr>
        </p:nvSpPr>
        <p:spPr/>
        <p:txBody>
          <a:bodyPr/>
          <a:lstStyle/>
          <a:p>
            <a:fld id="{F863ED9A-89D7-4E22-B1F7-24340344872E}" type="datetimeFigureOut">
              <a:rPr lang="en-GB" smtClean="0"/>
              <a:t>19/09/2023</a:t>
            </a:fld>
            <a:endParaRPr lang="en-GB"/>
          </a:p>
        </p:txBody>
      </p:sp>
      <p:sp>
        <p:nvSpPr>
          <p:cNvPr id="6" name="Footer Placeholder 5">
            <a:extLst>
              <a:ext uri="{FF2B5EF4-FFF2-40B4-BE49-F238E27FC236}">
                <a16:creationId xmlns:a16="http://schemas.microsoft.com/office/drawing/2014/main" id="{C1B1D1B0-579B-4F7F-BBC7-1344B2796E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CCCEE6-87FA-409D-A98B-2168C7C549BA}"/>
              </a:ext>
            </a:extLst>
          </p:cNvPr>
          <p:cNvSpPr>
            <a:spLocks noGrp="1"/>
          </p:cNvSpPr>
          <p:nvPr>
            <p:ph type="sldNum" sz="quarter" idx="12"/>
          </p:nvPr>
        </p:nvSpPr>
        <p:spPr/>
        <p:txBody>
          <a:bodyPr/>
          <a:lstStyle/>
          <a:p>
            <a:fld id="{EE6B5701-8D82-4957-A687-D993546471CD}" type="slidenum">
              <a:rPr lang="en-GB" smtClean="0"/>
              <a:t>‹#›</a:t>
            </a:fld>
            <a:endParaRPr lang="en-GB"/>
          </a:p>
        </p:txBody>
      </p:sp>
    </p:spTree>
    <p:extLst>
      <p:ext uri="{BB962C8B-B14F-4D97-AF65-F5344CB8AC3E}">
        <p14:creationId xmlns:p14="http://schemas.microsoft.com/office/powerpoint/2010/main" val="367833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0AB21-9143-4A1C-8F7A-AA15AC809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2FE76A-D540-4A83-AE61-A945C3186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2F6F12-DD33-48D4-87F4-7E3AC28F2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3ED9A-89D7-4E22-B1F7-24340344872E}" type="datetimeFigureOut">
              <a:rPr lang="en-GB" smtClean="0"/>
              <a:t>19/09/2023</a:t>
            </a:fld>
            <a:endParaRPr lang="en-GB"/>
          </a:p>
        </p:txBody>
      </p:sp>
      <p:sp>
        <p:nvSpPr>
          <p:cNvPr id="5" name="Footer Placeholder 4">
            <a:extLst>
              <a:ext uri="{FF2B5EF4-FFF2-40B4-BE49-F238E27FC236}">
                <a16:creationId xmlns:a16="http://schemas.microsoft.com/office/drawing/2014/main" id="{60C64706-34AD-4054-B302-FA78C2FB9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7A2B86-E775-4AFF-A8A5-B1A6B49EF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5701-8D82-4957-A687-D993546471CD}" type="slidenum">
              <a:rPr lang="en-GB" smtClean="0"/>
              <a:t>‹#›</a:t>
            </a:fld>
            <a:endParaRPr lang="en-GB"/>
          </a:p>
        </p:txBody>
      </p:sp>
    </p:spTree>
    <p:extLst>
      <p:ext uri="{BB962C8B-B14F-4D97-AF65-F5344CB8AC3E}">
        <p14:creationId xmlns:p14="http://schemas.microsoft.com/office/powerpoint/2010/main" val="49703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303D9A-12EF-4CB4-B702-8B52A88B7811}"/>
              </a:ext>
            </a:extLst>
          </p:cNvPr>
          <p:cNvPicPr>
            <a:picLocks noChangeAspect="1"/>
          </p:cNvPicPr>
          <p:nvPr/>
        </p:nvPicPr>
        <p:blipFill rotWithShape="1">
          <a:blip r:embed="rId2"/>
          <a:srcRect l="27961" t="15144" r="9490" b="5631"/>
          <a:stretch/>
        </p:blipFill>
        <p:spPr>
          <a:xfrm>
            <a:off x="0" y="-24868"/>
            <a:ext cx="12192000" cy="6960094"/>
          </a:xfrm>
          <a:prstGeom prst="rect">
            <a:avLst/>
          </a:prstGeom>
        </p:spPr>
      </p:pic>
      <p:sp>
        <p:nvSpPr>
          <p:cNvPr id="5" name="TextBox 4">
            <a:extLst>
              <a:ext uri="{FF2B5EF4-FFF2-40B4-BE49-F238E27FC236}">
                <a16:creationId xmlns:a16="http://schemas.microsoft.com/office/drawing/2014/main" id="{2F90E547-4565-4ADD-96C5-327ED569A863}"/>
              </a:ext>
            </a:extLst>
          </p:cNvPr>
          <p:cNvSpPr txBox="1"/>
          <p:nvPr/>
        </p:nvSpPr>
        <p:spPr>
          <a:xfrm>
            <a:off x="562475" y="761710"/>
            <a:ext cx="4154305" cy="707886"/>
          </a:xfrm>
          <a:prstGeom prst="rect">
            <a:avLst/>
          </a:prstGeom>
          <a:noFill/>
        </p:spPr>
        <p:txBody>
          <a:bodyPr wrap="square" rtlCol="0">
            <a:spAutoFit/>
          </a:bodyPr>
          <a:lstStyle/>
          <a:p>
            <a:pPr algn="ctr"/>
            <a:r>
              <a:rPr lang="en-GB" sz="2000" b="1" u="sng" dirty="0">
                <a:latin typeface="XCCW Joined 10a" panose="03050602040000000000" pitchFamily="66" charset="0"/>
              </a:rPr>
              <a:t>The Roman Empire and its impact on Britain </a:t>
            </a:r>
          </a:p>
        </p:txBody>
      </p:sp>
      <p:sp>
        <p:nvSpPr>
          <p:cNvPr id="6" name="TextBox 5">
            <a:extLst>
              <a:ext uri="{FF2B5EF4-FFF2-40B4-BE49-F238E27FC236}">
                <a16:creationId xmlns:a16="http://schemas.microsoft.com/office/drawing/2014/main" id="{DDAA2331-AD08-4D21-8124-CC0B30172D77}"/>
              </a:ext>
            </a:extLst>
          </p:cNvPr>
          <p:cNvSpPr txBox="1"/>
          <p:nvPr/>
        </p:nvSpPr>
        <p:spPr>
          <a:xfrm>
            <a:off x="968443" y="1469596"/>
            <a:ext cx="2902998" cy="2108269"/>
          </a:xfrm>
          <a:prstGeom prst="rect">
            <a:avLst/>
          </a:prstGeom>
          <a:noFill/>
        </p:spPr>
        <p:txBody>
          <a:bodyPr wrap="square" rtlCol="0">
            <a:spAutoFit/>
          </a:bodyPr>
          <a:lstStyle/>
          <a:p>
            <a:r>
              <a:rPr lang="en-GB" sz="1400" b="1" u="sng" dirty="0">
                <a:latin typeface="XCCW Joined 10a" panose="03050602040000000000" pitchFamily="66" charset="0"/>
              </a:rPr>
              <a:t>Life as a Celt </a:t>
            </a:r>
          </a:p>
          <a:p>
            <a:r>
              <a:rPr lang="en-GB" sz="900" dirty="0">
                <a:latin typeface="XCCW Joined 10a" panose="03050602040000000000" pitchFamily="66" charset="0"/>
              </a:rPr>
              <a:t>The Celts were tribespeople who lived in England and across most of Europe over 2000 years ago. In Britain there were many tribes of Celts, each with its own King. Celts lived by farming, hunting and gathering. They built roundhouses made from wattle and daub with thatched roofs. Most Celt farmed the land and kept animals, but there were also skilled craftsmen and blacksmiths. They made jewellery using glass beads and pots from clay. </a:t>
            </a:r>
          </a:p>
        </p:txBody>
      </p:sp>
      <p:pic>
        <p:nvPicPr>
          <p:cNvPr id="7" name="Picture 6">
            <a:extLst>
              <a:ext uri="{FF2B5EF4-FFF2-40B4-BE49-F238E27FC236}">
                <a16:creationId xmlns:a16="http://schemas.microsoft.com/office/drawing/2014/main" id="{64D85E0C-B1D2-4346-8D71-B782C0E6CF2A}"/>
              </a:ext>
            </a:extLst>
          </p:cNvPr>
          <p:cNvPicPr>
            <a:picLocks noChangeAspect="1"/>
          </p:cNvPicPr>
          <p:nvPr/>
        </p:nvPicPr>
        <p:blipFill>
          <a:blip r:embed="rId3"/>
          <a:stretch>
            <a:fillRect/>
          </a:stretch>
        </p:blipFill>
        <p:spPr>
          <a:xfrm>
            <a:off x="968443" y="3896193"/>
            <a:ext cx="2628271" cy="1492211"/>
          </a:xfrm>
          <a:prstGeom prst="rect">
            <a:avLst/>
          </a:prstGeom>
        </p:spPr>
      </p:pic>
      <p:sp>
        <p:nvSpPr>
          <p:cNvPr id="8" name="TextBox 7">
            <a:extLst>
              <a:ext uri="{FF2B5EF4-FFF2-40B4-BE49-F238E27FC236}">
                <a16:creationId xmlns:a16="http://schemas.microsoft.com/office/drawing/2014/main" id="{0448237E-9F33-454B-B358-B8297A357A18}"/>
              </a:ext>
            </a:extLst>
          </p:cNvPr>
          <p:cNvSpPr txBox="1"/>
          <p:nvPr/>
        </p:nvSpPr>
        <p:spPr>
          <a:xfrm>
            <a:off x="3698314" y="3789476"/>
            <a:ext cx="3832785" cy="2108269"/>
          </a:xfrm>
          <a:prstGeom prst="rect">
            <a:avLst/>
          </a:prstGeom>
          <a:noFill/>
        </p:spPr>
        <p:txBody>
          <a:bodyPr wrap="square" rtlCol="0">
            <a:spAutoFit/>
          </a:bodyPr>
          <a:lstStyle/>
          <a:p>
            <a:r>
              <a:rPr lang="en-GB" sz="1400" b="1" u="sng" dirty="0">
                <a:latin typeface="XCCW Joined 10a" panose="03050602040000000000" pitchFamily="66" charset="0"/>
              </a:rPr>
              <a:t>Queen Boudicca </a:t>
            </a:r>
          </a:p>
          <a:p>
            <a:r>
              <a:rPr lang="en-GB" sz="900" dirty="0">
                <a:latin typeface="XCCW Joined 10a" panose="03050602040000000000" pitchFamily="66" charset="0"/>
              </a:rPr>
              <a:t>Boudicca refused to allow her tribes land to be taken over by the Romans after the death of her husband, King </a:t>
            </a:r>
            <a:r>
              <a:rPr lang="en-GB" sz="900" dirty="0" err="1">
                <a:latin typeface="XCCW Joined 10a" panose="03050602040000000000" pitchFamily="66" charset="0"/>
              </a:rPr>
              <a:t>Prasutagus</a:t>
            </a:r>
            <a:r>
              <a:rPr lang="en-GB" sz="900" dirty="0">
                <a:latin typeface="XCCW Joined 10a" panose="03050602040000000000" pitchFamily="66" charset="0"/>
              </a:rPr>
              <a:t>, who was the leader of the Celtic Iceni tribe. As a punishment, the Romans tied Boudicca and her daughters to a post and savagely beat them. Boudicca promised to fight back and formed an army of loyal supports. They defeated the Roman army at Colchester and then in London. However, although Boudicca has a bigger army, her warriors were not as well trained as the Roman army. The Romans fought back hard, and Boudicca was eventually defeated. It is thought she then ended her life by drinking poison. </a:t>
            </a:r>
          </a:p>
        </p:txBody>
      </p:sp>
      <p:sp>
        <p:nvSpPr>
          <p:cNvPr id="9" name="TextBox 8">
            <a:extLst>
              <a:ext uri="{FF2B5EF4-FFF2-40B4-BE49-F238E27FC236}">
                <a16:creationId xmlns:a16="http://schemas.microsoft.com/office/drawing/2014/main" id="{A734977B-746C-4A0E-B817-701B0C223AB2}"/>
              </a:ext>
            </a:extLst>
          </p:cNvPr>
          <p:cNvSpPr txBox="1"/>
          <p:nvPr/>
        </p:nvSpPr>
        <p:spPr>
          <a:xfrm>
            <a:off x="3877415" y="1538845"/>
            <a:ext cx="4154305" cy="1969770"/>
          </a:xfrm>
          <a:prstGeom prst="rect">
            <a:avLst/>
          </a:prstGeom>
          <a:noFill/>
        </p:spPr>
        <p:txBody>
          <a:bodyPr wrap="square" rtlCol="0">
            <a:spAutoFit/>
          </a:bodyPr>
          <a:lstStyle/>
          <a:p>
            <a:r>
              <a:rPr lang="en-GB" sz="1400" b="1" u="sng" dirty="0">
                <a:latin typeface="XCCW Joined 10a" panose="03050602040000000000" pitchFamily="66" charset="0"/>
              </a:rPr>
              <a:t>Life as a Roman</a:t>
            </a:r>
          </a:p>
          <a:p>
            <a:r>
              <a:rPr lang="en-GB" sz="900" dirty="0">
                <a:latin typeface="XCCW Joined 10a" panose="03050602040000000000" pitchFamily="66" charset="0"/>
              </a:rPr>
              <a:t>The Romans invaded Britain in AD 43 under the order of Emperor Claudius. Their way of life was different to the Celts. Romans built towns protected by walls. Inside, they had houses, shops, meeting rooms, workshops and bath houses. Romans also enjoyed entertainment and built amphitheatres for theatre performances and gladiator battles. To join towns together, Romans built roads. These made it easier for troops to move around and for goods to be traded. Some rich romans lived in grand country houses called villas. These were large farms with a big house for the owners, with servants and farm workers. </a:t>
            </a:r>
          </a:p>
        </p:txBody>
      </p:sp>
      <p:sp>
        <p:nvSpPr>
          <p:cNvPr id="10" name="TextBox 9">
            <a:extLst>
              <a:ext uri="{FF2B5EF4-FFF2-40B4-BE49-F238E27FC236}">
                <a16:creationId xmlns:a16="http://schemas.microsoft.com/office/drawing/2014/main" id="{7F3136D2-F687-4476-AB1A-83385A854E4A}"/>
              </a:ext>
            </a:extLst>
          </p:cNvPr>
          <p:cNvSpPr txBox="1"/>
          <p:nvPr/>
        </p:nvSpPr>
        <p:spPr>
          <a:xfrm>
            <a:off x="7947054" y="830958"/>
            <a:ext cx="3471333" cy="1277273"/>
          </a:xfrm>
          <a:prstGeom prst="rect">
            <a:avLst/>
          </a:prstGeom>
          <a:noFill/>
        </p:spPr>
        <p:txBody>
          <a:bodyPr wrap="square" rtlCol="0">
            <a:spAutoFit/>
          </a:bodyPr>
          <a:lstStyle/>
          <a:p>
            <a:r>
              <a:rPr lang="en-GB" sz="1400" b="1" u="sng" dirty="0">
                <a:latin typeface="XCCW Joined 10a" panose="03050602040000000000" pitchFamily="66" charset="0"/>
              </a:rPr>
              <a:t>Julius Caesar </a:t>
            </a:r>
          </a:p>
          <a:p>
            <a:r>
              <a:rPr lang="en-GB" sz="900" dirty="0">
                <a:latin typeface="XCCW Joined 10a" panose="03050602040000000000" pitchFamily="66" charset="0"/>
              </a:rPr>
              <a:t>Julius Caesar was a renowned general, politician and scholar in ancient Rome who conquered the vast region of Gaul and helped initiate the end of the Roman Republic when he became dictator of the Roman Empire. Julius Caesar tried to invade Britain in 55-54 in BC. However he was defeated by the Britons. </a:t>
            </a:r>
          </a:p>
        </p:txBody>
      </p:sp>
      <p:pic>
        <p:nvPicPr>
          <p:cNvPr id="11" name="Picture 10">
            <a:extLst>
              <a:ext uri="{FF2B5EF4-FFF2-40B4-BE49-F238E27FC236}">
                <a16:creationId xmlns:a16="http://schemas.microsoft.com/office/drawing/2014/main" id="{FEDD84CE-59BB-4005-A377-011ABA9A4BB0}"/>
              </a:ext>
            </a:extLst>
          </p:cNvPr>
          <p:cNvPicPr>
            <a:picLocks noChangeAspect="1"/>
          </p:cNvPicPr>
          <p:nvPr/>
        </p:nvPicPr>
        <p:blipFill>
          <a:blip r:embed="rId4"/>
          <a:stretch>
            <a:fillRect/>
          </a:stretch>
        </p:blipFill>
        <p:spPr>
          <a:xfrm>
            <a:off x="8793719" y="2294610"/>
            <a:ext cx="1425547" cy="1952702"/>
          </a:xfrm>
          <a:prstGeom prst="rect">
            <a:avLst/>
          </a:prstGeom>
        </p:spPr>
      </p:pic>
      <p:sp>
        <p:nvSpPr>
          <p:cNvPr id="12" name="TextBox 11">
            <a:extLst>
              <a:ext uri="{FF2B5EF4-FFF2-40B4-BE49-F238E27FC236}">
                <a16:creationId xmlns:a16="http://schemas.microsoft.com/office/drawing/2014/main" id="{B77F35EE-5089-4637-A3A3-9702BD730028}"/>
              </a:ext>
            </a:extLst>
          </p:cNvPr>
          <p:cNvSpPr txBox="1"/>
          <p:nvPr/>
        </p:nvSpPr>
        <p:spPr>
          <a:xfrm>
            <a:off x="7839600" y="4433691"/>
            <a:ext cx="3471333" cy="1277273"/>
          </a:xfrm>
          <a:prstGeom prst="rect">
            <a:avLst/>
          </a:prstGeom>
          <a:noFill/>
        </p:spPr>
        <p:txBody>
          <a:bodyPr wrap="square" rtlCol="0">
            <a:spAutoFit/>
          </a:bodyPr>
          <a:lstStyle/>
          <a:p>
            <a:r>
              <a:rPr lang="en-GB" sz="1400" b="1" u="sng" dirty="0">
                <a:latin typeface="XCCW Joined 10a" panose="03050602040000000000" pitchFamily="66" charset="0"/>
              </a:rPr>
              <a:t>Emperor Hadrian. </a:t>
            </a:r>
          </a:p>
          <a:p>
            <a:r>
              <a:rPr lang="en-GB" sz="900" dirty="0">
                <a:latin typeface="XCCW Joined 10a" panose="03050602040000000000" pitchFamily="66" charset="0"/>
              </a:rPr>
              <a:t>Emperor Hadrian  is known for building Hadrian's Wall, which marked the northern limit of Britannia. Hadrian energetically pursued his own imperial ideals and personal interests. He visited almost every province of the Empire, accompanied by an imperial retinue of specialists and administrators.</a:t>
            </a:r>
          </a:p>
        </p:txBody>
      </p:sp>
    </p:spTree>
    <p:extLst>
      <p:ext uri="{BB962C8B-B14F-4D97-AF65-F5344CB8AC3E}">
        <p14:creationId xmlns:p14="http://schemas.microsoft.com/office/powerpoint/2010/main" val="80044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36F30-E948-4B32-84B2-7BB31773C998}"/>
              </a:ext>
            </a:extLst>
          </p:cNvPr>
          <p:cNvPicPr>
            <a:picLocks noChangeAspect="1"/>
          </p:cNvPicPr>
          <p:nvPr/>
        </p:nvPicPr>
        <p:blipFill>
          <a:blip r:embed="rId2"/>
          <a:stretch>
            <a:fillRect/>
          </a:stretch>
        </p:blipFill>
        <p:spPr>
          <a:xfrm>
            <a:off x="10828" y="0"/>
            <a:ext cx="12181172" cy="6858000"/>
          </a:xfrm>
          <a:prstGeom prst="rect">
            <a:avLst/>
          </a:prstGeom>
        </p:spPr>
      </p:pic>
      <p:sp>
        <p:nvSpPr>
          <p:cNvPr id="5" name="TextBox 4">
            <a:extLst>
              <a:ext uri="{FF2B5EF4-FFF2-40B4-BE49-F238E27FC236}">
                <a16:creationId xmlns:a16="http://schemas.microsoft.com/office/drawing/2014/main" id="{C9642241-0BD4-4D17-BBC9-32247A727F9D}"/>
              </a:ext>
            </a:extLst>
          </p:cNvPr>
          <p:cNvSpPr txBox="1"/>
          <p:nvPr/>
        </p:nvSpPr>
        <p:spPr>
          <a:xfrm>
            <a:off x="846667" y="914399"/>
            <a:ext cx="6248400" cy="5155257"/>
          </a:xfrm>
          <a:prstGeom prst="rect">
            <a:avLst/>
          </a:prstGeom>
          <a:noFill/>
        </p:spPr>
        <p:txBody>
          <a:bodyPr wrap="square" rtlCol="0">
            <a:spAutoFit/>
          </a:bodyPr>
          <a:lstStyle/>
          <a:p>
            <a:r>
              <a:rPr lang="en-GB" sz="1600" b="1" u="sng" dirty="0">
                <a:latin typeface="XCCW Joined 10a" panose="03050602040000000000" pitchFamily="66" charset="0"/>
              </a:rPr>
              <a:t>Timeline of the Roman Empire</a:t>
            </a:r>
          </a:p>
          <a:p>
            <a:endParaRPr lang="en-GB" sz="1600" b="1" u="sng" dirty="0">
              <a:latin typeface="XCCW Joined 10a" panose="03050602040000000000" pitchFamily="66" charset="0"/>
            </a:endParaRPr>
          </a:p>
          <a:p>
            <a:r>
              <a:rPr lang="en-GB" sz="900" b="1" dirty="0">
                <a:latin typeface="XCCW Joined 10a" panose="03050602040000000000" pitchFamily="66" charset="0"/>
              </a:rPr>
              <a:t>753 BC </a:t>
            </a:r>
            <a:r>
              <a:rPr lang="en-GB" sz="900" dirty="0">
                <a:latin typeface="XCCW Joined 10a" panose="03050602040000000000" pitchFamily="66" charset="0"/>
              </a:rPr>
              <a:t>– Rome is founded. Romulus becomes the first King. </a:t>
            </a:r>
          </a:p>
          <a:p>
            <a:endParaRPr lang="en-GB" sz="900" dirty="0">
              <a:latin typeface="XCCW Joined 10a" panose="03050602040000000000" pitchFamily="66" charset="0"/>
            </a:endParaRPr>
          </a:p>
          <a:p>
            <a:r>
              <a:rPr lang="en-GB" sz="900" b="1" dirty="0">
                <a:latin typeface="XCCW Joined 10a" panose="03050602040000000000" pitchFamily="66" charset="0"/>
              </a:rPr>
              <a:t>509 BC </a:t>
            </a:r>
            <a:r>
              <a:rPr lang="en-GB" sz="900" dirty="0">
                <a:latin typeface="XCCW Joined 10a" panose="03050602040000000000" pitchFamily="66" charset="0"/>
              </a:rPr>
              <a:t>– Rome becomes a republic ruled by elected citizens called senators rather than a king.</a:t>
            </a:r>
          </a:p>
          <a:p>
            <a:endParaRPr lang="en-GB" sz="900" b="1" dirty="0">
              <a:latin typeface="XCCW Joined 10a" panose="03050602040000000000" pitchFamily="66" charset="0"/>
            </a:endParaRPr>
          </a:p>
          <a:p>
            <a:r>
              <a:rPr lang="en-GB" sz="900" b="1" dirty="0">
                <a:latin typeface="XCCW Joined 10a" panose="03050602040000000000" pitchFamily="66" charset="0"/>
              </a:rPr>
              <a:t>73-71 BC </a:t>
            </a:r>
            <a:r>
              <a:rPr lang="en-GB" sz="900" dirty="0">
                <a:latin typeface="XCCW Joined 10a" panose="03050602040000000000" pitchFamily="66" charset="0"/>
              </a:rPr>
              <a:t>– A gladiator called Spartacus leads a revolt against the Romans </a:t>
            </a:r>
          </a:p>
          <a:p>
            <a:endParaRPr lang="en-GB" sz="900" dirty="0">
              <a:latin typeface="XCCW Joined 10a" panose="03050602040000000000" pitchFamily="66" charset="0"/>
            </a:endParaRPr>
          </a:p>
          <a:p>
            <a:r>
              <a:rPr lang="en-GB" sz="900" b="1" dirty="0">
                <a:latin typeface="XCCW Joined 10a" panose="03050602040000000000" pitchFamily="66" charset="0"/>
              </a:rPr>
              <a:t>58-51 BC </a:t>
            </a:r>
            <a:r>
              <a:rPr lang="en-GB" sz="900" dirty="0">
                <a:latin typeface="XCCW Joined 10a" panose="03050602040000000000" pitchFamily="66" charset="0"/>
              </a:rPr>
              <a:t>– The Romans invade France, Belgium, western Germany and northern Italy and control many lands around the Mediterranean sea. </a:t>
            </a:r>
          </a:p>
          <a:p>
            <a:endParaRPr lang="en-GB" sz="900" dirty="0">
              <a:latin typeface="XCCW Joined 10a" panose="03050602040000000000" pitchFamily="66" charset="0"/>
            </a:endParaRPr>
          </a:p>
          <a:p>
            <a:r>
              <a:rPr lang="en-GB" sz="900" b="1" dirty="0">
                <a:latin typeface="XCCW Joined 10a" panose="03050602040000000000" pitchFamily="66" charset="0"/>
              </a:rPr>
              <a:t>55-54 BC </a:t>
            </a:r>
            <a:r>
              <a:rPr lang="en-GB" sz="900" dirty="0">
                <a:latin typeface="XCCW Joined 10a" panose="03050602040000000000" pitchFamily="66" charset="0"/>
              </a:rPr>
              <a:t>– Julius Caesar tries to invade Britain twice but is beaten back by the Britons. </a:t>
            </a:r>
          </a:p>
          <a:p>
            <a:endParaRPr lang="en-GB" sz="900" b="1" dirty="0">
              <a:latin typeface="XCCW Joined 10a" panose="03050602040000000000" pitchFamily="66" charset="0"/>
            </a:endParaRPr>
          </a:p>
          <a:p>
            <a:r>
              <a:rPr lang="en-GB" sz="900" b="1" dirty="0">
                <a:latin typeface="XCCW Joined 10a" panose="03050602040000000000" pitchFamily="66" charset="0"/>
              </a:rPr>
              <a:t>27 BC </a:t>
            </a:r>
            <a:r>
              <a:rPr lang="en-GB" sz="900" dirty="0">
                <a:latin typeface="XCCW Joined 10a" panose="03050602040000000000" pitchFamily="66" charset="0"/>
              </a:rPr>
              <a:t>– Rome becomes an empire. Augustus Caesar becomes Rome’s first Emperor. </a:t>
            </a:r>
          </a:p>
          <a:p>
            <a:endParaRPr lang="en-GB" sz="900" b="1" dirty="0">
              <a:latin typeface="XCCW Joined 10a" panose="03050602040000000000" pitchFamily="66" charset="0"/>
            </a:endParaRPr>
          </a:p>
          <a:p>
            <a:r>
              <a:rPr lang="en-GB" sz="900" b="1" dirty="0">
                <a:latin typeface="XCCW Joined 10a" panose="03050602040000000000" pitchFamily="66" charset="0"/>
              </a:rPr>
              <a:t>AD 43 </a:t>
            </a:r>
            <a:r>
              <a:rPr lang="en-GB" sz="900" dirty="0">
                <a:latin typeface="XCCW Joined 10a" panose="03050602040000000000" pitchFamily="66" charset="0"/>
              </a:rPr>
              <a:t>– The Romans invade Britain under the orders of Emperor Claudius. </a:t>
            </a:r>
          </a:p>
          <a:p>
            <a:endParaRPr lang="en-GB" sz="900" dirty="0">
              <a:latin typeface="XCCW Joined 10a" panose="03050602040000000000" pitchFamily="66" charset="0"/>
            </a:endParaRPr>
          </a:p>
          <a:p>
            <a:r>
              <a:rPr lang="en-GB" sz="900" b="1" dirty="0">
                <a:latin typeface="XCCW Joined 10a" panose="03050602040000000000" pitchFamily="66" charset="0"/>
              </a:rPr>
              <a:t>AD 60 </a:t>
            </a:r>
            <a:r>
              <a:rPr lang="en-GB" sz="900" dirty="0">
                <a:latin typeface="XCCW Joined 10a" panose="03050602040000000000" pitchFamily="66" charset="0"/>
              </a:rPr>
              <a:t>– Boudicca leads the Iceni tribe in a revolt against the Romans. </a:t>
            </a:r>
          </a:p>
          <a:p>
            <a:endParaRPr lang="en-GB" sz="900" b="1" dirty="0">
              <a:latin typeface="XCCW Joined 10a" panose="03050602040000000000" pitchFamily="66" charset="0"/>
            </a:endParaRPr>
          </a:p>
          <a:p>
            <a:r>
              <a:rPr lang="en-GB" sz="900" b="1" dirty="0">
                <a:latin typeface="XCCW Joined 10a" panose="03050602040000000000" pitchFamily="66" charset="0"/>
              </a:rPr>
              <a:t>AD 70-71 </a:t>
            </a:r>
            <a:r>
              <a:rPr lang="en-GB" sz="900" dirty="0">
                <a:latin typeface="XCCW Joined 10a" panose="03050602040000000000" pitchFamily="66" charset="0"/>
              </a:rPr>
              <a:t>– The Romans Conquer Wales and northern England. </a:t>
            </a:r>
          </a:p>
          <a:p>
            <a:endParaRPr lang="en-GB" sz="900" b="1" dirty="0">
              <a:latin typeface="XCCW Joined 10a" panose="03050602040000000000" pitchFamily="66" charset="0"/>
            </a:endParaRPr>
          </a:p>
          <a:p>
            <a:r>
              <a:rPr lang="en-GB" sz="900" b="1" dirty="0">
                <a:latin typeface="XCCW Joined 10a" panose="03050602040000000000" pitchFamily="66" charset="0"/>
              </a:rPr>
              <a:t>AD 83 </a:t>
            </a:r>
            <a:r>
              <a:rPr lang="en-GB" sz="900" dirty="0">
                <a:latin typeface="XCCW Joined 10a" panose="03050602040000000000" pitchFamily="66" charset="0"/>
              </a:rPr>
              <a:t>– The Romans defeat the Scottish tribes at the battle of Mons </a:t>
            </a:r>
            <a:r>
              <a:rPr lang="en-GB" sz="900" dirty="0" err="1">
                <a:latin typeface="XCCW Joined 10a" panose="03050602040000000000" pitchFamily="66" charset="0"/>
              </a:rPr>
              <a:t>Graupius</a:t>
            </a:r>
            <a:r>
              <a:rPr lang="en-GB" sz="900" dirty="0">
                <a:latin typeface="XCCW Joined 10a" panose="03050602040000000000" pitchFamily="66" charset="0"/>
              </a:rPr>
              <a:t>. </a:t>
            </a:r>
          </a:p>
          <a:p>
            <a:endParaRPr lang="en-GB" sz="900" b="1" dirty="0">
              <a:latin typeface="XCCW Joined 10a" panose="03050602040000000000" pitchFamily="66" charset="0"/>
            </a:endParaRPr>
          </a:p>
          <a:p>
            <a:r>
              <a:rPr lang="en-GB" sz="900" b="1" dirty="0">
                <a:latin typeface="XCCW Joined 10a" panose="03050602040000000000" pitchFamily="66" charset="0"/>
              </a:rPr>
              <a:t>AD 122 </a:t>
            </a:r>
            <a:r>
              <a:rPr lang="en-GB" sz="900" dirty="0">
                <a:latin typeface="XCCW Joined 10a" panose="03050602040000000000" pitchFamily="66" charset="0"/>
              </a:rPr>
              <a:t>– The building of Hadrian's wall to defend the northern limit of the Roman Empire in northern England begins. </a:t>
            </a:r>
          </a:p>
          <a:p>
            <a:endParaRPr lang="en-GB" sz="900" b="1" dirty="0">
              <a:latin typeface="XCCW Joined 10a" panose="03050602040000000000" pitchFamily="66" charset="0"/>
            </a:endParaRPr>
          </a:p>
          <a:p>
            <a:r>
              <a:rPr lang="en-GB" sz="900" b="1" dirty="0">
                <a:latin typeface="XCCW Joined 10a" panose="03050602040000000000" pitchFamily="66" charset="0"/>
              </a:rPr>
              <a:t>AD 211 </a:t>
            </a:r>
            <a:r>
              <a:rPr lang="en-GB" sz="900" dirty="0">
                <a:latin typeface="XCCW Joined 10a" panose="03050602040000000000" pitchFamily="66" charset="0"/>
              </a:rPr>
              <a:t>– Britain is split into two provinces called Britannia Superior and Britannia Inferior. </a:t>
            </a:r>
          </a:p>
          <a:p>
            <a:endParaRPr lang="en-GB" sz="900" b="1" dirty="0">
              <a:latin typeface="XCCW Joined 10a" panose="03050602040000000000" pitchFamily="66" charset="0"/>
            </a:endParaRPr>
          </a:p>
          <a:p>
            <a:r>
              <a:rPr lang="en-GB" sz="900" b="1" dirty="0">
                <a:latin typeface="XCCW Joined 10a" panose="03050602040000000000" pitchFamily="66" charset="0"/>
              </a:rPr>
              <a:t>AD 250 </a:t>
            </a:r>
            <a:r>
              <a:rPr lang="en-GB" sz="900" dirty="0">
                <a:latin typeface="XCCW Joined 10a" panose="03050602040000000000" pitchFamily="66" charset="0"/>
              </a:rPr>
              <a:t>– New enemies, the Angles, Saxons and Jutes, repeatedly attack Britain.</a:t>
            </a:r>
          </a:p>
          <a:p>
            <a:endParaRPr lang="en-GB" sz="900" b="1" dirty="0">
              <a:latin typeface="XCCW Joined 10a" panose="03050602040000000000" pitchFamily="66" charset="0"/>
            </a:endParaRPr>
          </a:p>
          <a:p>
            <a:r>
              <a:rPr lang="en-GB" sz="900" b="1" dirty="0">
                <a:latin typeface="XCCW Joined 10a" panose="03050602040000000000" pitchFamily="66" charset="0"/>
              </a:rPr>
              <a:t>AD 401-410 </a:t>
            </a:r>
            <a:r>
              <a:rPr lang="en-GB" sz="900" dirty="0">
                <a:latin typeface="XCCW Joined 10a" panose="03050602040000000000" pitchFamily="66" charset="0"/>
              </a:rPr>
              <a:t>– Roman soldiers leave Britain to protect other parts of the Roman Empire. </a:t>
            </a:r>
          </a:p>
        </p:txBody>
      </p:sp>
      <p:sp>
        <p:nvSpPr>
          <p:cNvPr id="6" name="TextBox 5">
            <a:extLst>
              <a:ext uri="{FF2B5EF4-FFF2-40B4-BE49-F238E27FC236}">
                <a16:creationId xmlns:a16="http://schemas.microsoft.com/office/drawing/2014/main" id="{63B6E9A1-322F-431B-B0A4-B02D15CF7D2C}"/>
              </a:ext>
            </a:extLst>
          </p:cNvPr>
          <p:cNvSpPr txBox="1"/>
          <p:nvPr/>
        </p:nvSpPr>
        <p:spPr>
          <a:xfrm>
            <a:off x="7567989" y="914399"/>
            <a:ext cx="3674534" cy="2831544"/>
          </a:xfrm>
          <a:prstGeom prst="rect">
            <a:avLst/>
          </a:prstGeom>
          <a:noFill/>
        </p:spPr>
        <p:txBody>
          <a:bodyPr wrap="square" rtlCol="0">
            <a:spAutoFit/>
          </a:bodyPr>
          <a:lstStyle/>
          <a:p>
            <a:r>
              <a:rPr lang="en-GB" sz="1400" b="1" u="sng" dirty="0">
                <a:latin typeface="XCCW Joined 10a" panose="03050602040000000000" pitchFamily="66" charset="0"/>
              </a:rPr>
              <a:t>What did the Romans do for us? </a:t>
            </a:r>
            <a:endParaRPr lang="en-GB" dirty="0"/>
          </a:p>
          <a:p>
            <a:r>
              <a:rPr lang="en-GB" sz="1000" dirty="0">
                <a:latin typeface="XCCW Joined 10a" panose="03050602040000000000" pitchFamily="66" charset="0"/>
              </a:rPr>
              <a:t>The Romans invented or developed many things that are still used today. They designed a system of underfloor heating to keep homes warm. They developed a drainage and sewerage system. The Romans built many roads, some routes that are still used today. They also built stone forts and walls for defence such as Hadrian’s wall and the fort at </a:t>
            </a:r>
            <a:r>
              <a:rPr lang="en-GB" sz="1000" dirty="0" err="1">
                <a:latin typeface="XCCW Joined 10a" panose="03050602040000000000" pitchFamily="66" charset="0"/>
              </a:rPr>
              <a:t>Vindolanda</a:t>
            </a:r>
            <a:r>
              <a:rPr lang="en-GB" sz="1000" dirty="0">
                <a:latin typeface="XCCW Joined 10a" panose="03050602040000000000" pitchFamily="66" charset="0"/>
              </a:rPr>
              <a:t>. Roman baths and aqueducts made o stone are still standing. The Romans brought in coins called denarii to buy things. The calendar we use today is based on the Roman calendar, with July and August being named after Julius Caesar and Emperor Augustus. </a:t>
            </a:r>
          </a:p>
        </p:txBody>
      </p:sp>
      <p:pic>
        <p:nvPicPr>
          <p:cNvPr id="7" name="Picture 6">
            <a:extLst>
              <a:ext uri="{FF2B5EF4-FFF2-40B4-BE49-F238E27FC236}">
                <a16:creationId xmlns:a16="http://schemas.microsoft.com/office/drawing/2014/main" id="{2708A6C7-D9F9-47E8-A982-6C33145E5043}"/>
              </a:ext>
            </a:extLst>
          </p:cNvPr>
          <p:cNvPicPr>
            <a:picLocks noChangeAspect="1"/>
          </p:cNvPicPr>
          <p:nvPr/>
        </p:nvPicPr>
        <p:blipFill>
          <a:blip r:embed="rId3"/>
          <a:stretch>
            <a:fillRect/>
          </a:stretch>
        </p:blipFill>
        <p:spPr>
          <a:xfrm>
            <a:off x="7701642" y="3906177"/>
            <a:ext cx="3407228" cy="1875348"/>
          </a:xfrm>
          <a:prstGeom prst="rect">
            <a:avLst/>
          </a:prstGeom>
        </p:spPr>
      </p:pic>
    </p:spTree>
    <p:extLst>
      <p:ext uri="{BB962C8B-B14F-4D97-AF65-F5344CB8AC3E}">
        <p14:creationId xmlns:p14="http://schemas.microsoft.com/office/powerpoint/2010/main" val="324162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2647EA50-20CF-42EC-97A2-E3410DC564E2}"/>
</file>

<file path=customXml/itemProps2.xml><?xml version="1.0" encoding="utf-8"?>
<ds:datastoreItem xmlns:ds="http://schemas.openxmlformats.org/officeDocument/2006/customXml" ds:itemID="{BA1AFA7C-D1AC-4F33-8A35-DDE001C25D0A}"/>
</file>

<file path=customXml/itemProps3.xml><?xml version="1.0" encoding="utf-8"?>
<ds:datastoreItem xmlns:ds="http://schemas.openxmlformats.org/officeDocument/2006/customXml" ds:itemID="{FD2D8D04-DA71-4CC6-AB2A-B482F63352D0}"/>
</file>

<file path=docProps/app.xml><?xml version="1.0" encoding="utf-8"?>
<Properties xmlns="http://schemas.openxmlformats.org/officeDocument/2006/extended-properties" xmlns:vt="http://schemas.openxmlformats.org/officeDocument/2006/docPropsVTypes">
  <TotalTime>78</TotalTime>
  <Words>803</Words>
  <Application>Microsoft Office PowerPoint</Application>
  <PresentationFormat>Widescreen</PresentationFormat>
  <Paragraphs>42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XCCW Joined 10a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Prescott</dc:creator>
  <cp:lastModifiedBy>Paige Prescott</cp:lastModifiedBy>
  <cp:revision>9</cp:revision>
  <dcterms:created xsi:type="dcterms:W3CDTF">2023-03-07T09:51:54Z</dcterms:created>
  <dcterms:modified xsi:type="dcterms:W3CDTF">2023-09-19T15:59:06Z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