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1" autoAdjust="0"/>
    <p:restoredTop sz="94660"/>
  </p:normalViewPr>
  <p:slideViewPr>
    <p:cSldViewPr snapToGrid="0">
      <p:cViewPr varScale="1">
        <p:scale>
          <a:sx n="86" d="100"/>
          <a:sy n="86" d="100"/>
        </p:scale>
        <p:origin x="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AA92-F124-40BF-B9B8-40C1F715CF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8F0E3E-7494-4051-A73D-085DDF6194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428D6-EE16-4DB3-9D57-3534BAB35338}"/>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5" name="Footer Placeholder 4">
            <a:extLst>
              <a:ext uri="{FF2B5EF4-FFF2-40B4-BE49-F238E27FC236}">
                <a16:creationId xmlns:a16="http://schemas.microsoft.com/office/drawing/2014/main" id="{515B93C1-57FA-4F68-9343-4C5710EE89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32DB0-CAEB-4139-956F-EA5F62B9B2C7}"/>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305563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5B47-C021-4D61-BEE7-8E91C8BA34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DC6D64-2B88-453A-A9C2-1D91F6E2DE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C6C0A-F756-4198-841A-884C2379F308}"/>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5" name="Footer Placeholder 4">
            <a:extLst>
              <a:ext uri="{FF2B5EF4-FFF2-40B4-BE49-F238E27FC236}">
                <a16:creationId xmlns:a16="http://schemas.microsoft.com/office/drawing/2014/main" id="{3F315379-8279-4396-9808-C13617798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CC648D-3378-456C-9A0E-2449830D04E6}"/>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225561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B5CF8-4575-435E-A83F-92D33ADBF1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0CF114-CF96-48ED-8624-5350FB0410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57AAFB-4183-4C80-AD55-C5E7965FB5C4}"/>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5" name="Footer Placeholder 4">
            <a:extLst>
              <a:ext uri="{FF2B5EF4-FFF2-40B4-BE49-F238E27FC236}">
                <a16:creationId xmlns:a16="http://schemas.microsoft.com/office/drawing/2014/main" id="{0EB69A89-50F3-4B2F-B571-A0AA90670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C5C778-E8FD-443A-BC59-C35D1250010C}"/>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233314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957179-0D31-974A-A8FF-DC784027D1D4}"/>
              </a:ext>
            </a:extLst>
          </p:cNvPr>
          <p:cNvPicPr>
            <a:picLocks noChangeAspect="1"/>
          </p:cNvPicPr>
          <p:nvPr userDrawn="1"/>
        </p:nvPicPr>
        <p:blipFill>
          <a:blip r:embed="rId2"/>
          <a:stretch>
            <a:fillRect/>
          </a:stretch>
        </p:blipFill>
        <p:spPr>
          <a:xfrm>
            <a:off x="6335" y="1440"/>
            <a:ext cx="12179328" cy="6855120"/>
          </a:xfrm>
          <a:prstGeom prst="rect">
            <a:avLst/>
          </a:prstGeom>
        </p:spPr>
      </p:pic>
    </p:spTree>
    <p:extLst>
      <p:ext uri="{BB962C8B-B14F-4D97-AF65-F5344CB8AC3E}">
        <p14:creationId xmlns:p14="http://schemas.microsoft.com/office/powerpoint/2010/main" val="329520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A770-CD82-4D05-AF0C-3A77AA6EB4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B0C7B0-41AB-4CE6-AA32-BCF8D8C546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CD5AD-C218-403C-9B03-8D6720F8D9A1}"/>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5" name="Footer Placeholder 4">
            <a:extLst>
              <a:ext uri="{FF2B5EF4-FFF2-40B4-BE49-F238E27FC236}">
                <a16:creationId xmlns:a16="http://schemas.microsoft.com/office/drawing/2014/main" id="{19CDB9C5-4BF5-40C6-88B6-CA75F6230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52C6-3A8D-4017-8B18-E2B7014591CC}"/>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400376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7AEE-1EC5-4318-9C7A-98D216DE5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564F12-9772-437E-A857-0DF541AC7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6D9622-B646-4FCF-B402-A6E85B0C0283}"/>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5" name="Footer Placeholder 4">
            <a:extLst>
              <a:ext uri="{FF2B5EF4-FFF2-40B4-BE49-F238E27FC236}">
                <a16:creationId xmlns:a16="http://schemas.microsoft.com/office/drawing/2014/main" id="{72827654-CEFE-4176-9043-335B3CDA9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4CA8C0-69C2-4203-8C42-471147A829BB}"/>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353055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1647-E161-446D-98C9-6AF4550620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D2593F-86B5-468C-8455-B4980C0821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80479C-6C08-4A0B-926D-06DEB56946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9A8196-6CC4-416D-B26D-940C89016D8E}"/>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6" name="Footer Placeholder 5">
            <a:extLst>
              <a:ext uri="{FF2B5EF4-FFF2-40B4-BE49-F238E27FC236}">
                <a16:creationId xmlns:a16="http://schemas.microsoft.com/office/drawing/2014/main" id="{D4460540-ADD1-4932-880B-4DC0453184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F33CC7-2B76-4EBD-9EA0-0D187569215B}"/>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4874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DFA2-A3C6-478F-90C5-C7FCC296BF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E0989C-2349-4AF2-8F50-50E23F2DA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427D-B80E-4EBA-889B-77DB3AC0F4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D89648-2E73-4311-9959-6D897108D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986105-2F7E-4A59-9985-FDD81C8D08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F6C442-B08A-4E46-B6E0-ECA66F1273A9}"/>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8" name="Footer Placeholder 7">
            <a:extLst>
              <a:ext uri="{FF2B5EF4-FFF2-40B4-BE49-F238E27FC236}">
                <a16:creationId xmlns:a16="http://schemas.microsoft.com/office/drawing/2014/main" id="{A2DC2FBD-7409-466E-9CC3-639BCF3B89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78A520-8B99-4A53-B8FA-606BD6311D81}"/>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398803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FA3A-DA7E-44AE-8EDB-B4D1A89FE7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15E788-EAB4-47C7-B37C-BD0C9AF051BD}"/>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4" name="Footer Placeholder 3">
            <a:extLst>
              <a:ext uri="{FF2B5EF4-FFF2-40B4-BE49-F238E27FC236}">
                <a16:creationId xmlns:a16="http://schemas.microsoft.com/office/drawing/2014/main" id="{0CD08A79-6E67-42A9-86AE-26443F883F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E71803-6F02-41AD-8832-685F09638233}"/>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148374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24552-C0FF-4859-83BC-922997E8157E}"/>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3" name="Footer Placeholder 2">
            <a:extLst>
              <a:ext uri="{FF2B5EF4-FFF2-40B4-BE49-F238E27FC236}">
                <a16:creationId xmlns:a16="http://schemas.microsoft.com/office/drawing/2014/main" id="{8148FDC4-53E4-4D08-B8A8-1F82732FEC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8F7FAB-8FCD-438B-A16D-2966DAE41347}"/>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251589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DCC6E-6B62-4407-9116-7D043935B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CFBCC8-18BD-422A-AB6B-93A7FD630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7285D8-F45C-4B86-9BE4-B3B0F7B6B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1E8207-1704-44BB-8351-5CD391384DC7}"/>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6" name="Footer Placeholder 5">
            <a:extLst>
              <a:ext uri="{FF2B5EF4-FFF2-40B4-BE49-F238E27FC236}">
                <a16:creationId xmlns:a16="http://schemas.microsoft.com/office/drawing/2014/main" id="{A5068F56-5E23-4370-9E6F-246674B0D5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2F2EEF-A452-4661-8D9D-DD14D59DEFCC}"/>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234093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A3CB-6DD7-4D31-9182-AB8ECBB00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8CF80C-6854-4AB4-BCB3-09C399BDF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E104C7-BA32-4C3D-A3D1-7B5DA2609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CD7F97-DA00-4D33-9A9A-36786A3C8268}"/>
              </a:ext>
            </a:extLst>
          </p:cNvPr>
          <p:cNvSpPr>
            <a:spLocks noGrp="1"/>
          </p:cNvSpPr>
          <p:nvPr>
            <p:ph type="dt" sz="half" idx="10"/>
          </p:nvPr>
        </p:nvSpPr>
        <p:spPr/>
        <p:txBody>
          <a:bodyPr/>
          <a:lstStyle/>
          <a:p>
            <a:fld id="{90610AC2-F5C1-4120-91AC-F7B50AEB1DCD}" type="datetimeFigureOut">
              <a:rPr lang="en-GB" smtClean="0"/>
              <a:t>19/09/2023</a:t>
            </a:fld>
            <a:endParaRPr lang="en-GB"/>
          </a:p>
        </p:txBody>
      </p:sp>
      <p:sp>
        <p:nvSpPr>
          <p:cNvPr id="6" name="Footer Placeholder 5">
            <a:extLst>
              <a:ext uri="{FF2B5EF4-FFF2-40B4-BE49-F238E27FC236}">
                <a16:creationId xmlns:a16="http://schemas.microsoft.com/office/drawing/2014/main" id="{FF0213BB-C397-40E2-8265-5BCABCABE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57A6D9-A9F4-4D5B-BD61-CE47FA17F7B8}"/>
              </a:ext>
            </a:extLst>
          </p:cNvPr>
          <p:cNvSpPr>
            <a:spLocks noGrp="1"/>
          </p:cNvSpPr>
          <p:nvPr>
            <p:ph type="sldNum" sz="quarter" idx="12"/>
          </p:nvPr>
        </p:nvSpPr>
        <p:spPr/>
        <p:txBody>
          <a:bodyPr/>
          <a:lstStyle/>
          <a:p>
            <a:fld id="{5ECBC90C-15BF-4C05-988C-8B90A4053433}" type="slidenum">
              <a:rPr lang="en-GB" smtClean="0"/>
              <a:t>‹#›</a:t>
            </a:fld>
            <a:endParaRPr lang="en-GB"/>
          </a:p>
        </p:txBody>
      </p:sp>
    </p:spTree>
    <p:extLst>
      <p:ext uri="{BB962C8B-B14F-4D97-AF65-F5344CB8AC3E}">
        <p14:creationId xmlns:p14="http://schemas.microsoft.com/office/powerpoint/2010/main" val="323375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633DED-BE7D-4BD9-9687-EBD7A4653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46BD4F-37E9-4BFE-9786-1F773FFA7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ECFFD-8ACA-4075-A803-F204156C5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10AC2-F5C1-4120-91AC-F7B50AEB1DCD}" type="datetimeFigureOut">
              <a:rPr lang="en-GB" smtClean="0"/>
              <a:t>19/09/2023</a:t>
            </a:fld>
            <a:endParaRPr lang="en-GB"/>
          </a:p>
        </p:txBody>
      </p:sp>
      <p:sp>
        <p:nvSpPr>
          <p:cNvPr id="5" name="Footer Placeholder 4">
            <a:extLst>
              <a:ext uri="{FF2B5EF4-FFF2-40B4-BE49-F238E27FC236}">
                <a16:creationId xmlns:a16="http://schemas.microsoft.com/office/drawing/2014/main" id="{07A81F31-53CA-4303-8E51-F74BD1E05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CD36B6-ED93-44BB-9372-5AA9BB8D3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BC90C-15BF-4C05-988C-8B90A4053433}" type="slidenum">
              <a:rPr lang="en-GB" smtClean="0"/>
              <a:t>‹#›</a:t>
            </a:fld>
            <a:endParaRPr lang="en-GB"/>
          </a:p>
        </p:txBody>
      </p:sp>
    </p:spTree>
    <p:extLst>
      <p:ext uri="{BB962C8B-B14F-4D97-AF65-F5344CB8AC3E}">
        <p14:creationId xmlns:p14="http://schemas.microsoft.com/office/powerpoint/2010/main" val="223883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369" y="1189017"/>
            <a:ext cx="1701107" cy="483209"/>
          </a:xfrm>
          <a:prstGeom prst="rect">
            <a:avLst/>
          </a:prstGeom>
          <a:noFill/>
        </p:spPr>
        <p:txBody>
          <a:bodyPr wrap="none" rtlCol="0">
            <a:spAutoFit/>
          </a:bodyPr>
          <a:lstStyle/>
          <a:p>
            <a:r>
              <a:rPr lang="en-GB" sz="2540" dirty="0">
                <a:solidFill>
                  <a:srgbClr val="FF0000"/>
                </a:solidFill>
                <a:latin typeface="XCCW Joined 10a" panose="03050602040000000000" pitchFamily="66" charset="0"/>
              </a:rPr>
              <a:t>Tremors</a:t>
            </a:r>
          </a:p>
        </p:txBody>
      </p:sp>
      <p:sp>
        <p:nvSpPr>
          <p:cNvPr id="3" name="TextBox 2"/>
          <p:cNvSpPr txBox="1"/>
          <p:nvPr/>
        </p:nvSpPr>
        <p:spPr>
          <a:xfrm>
            <a:off x="3812641" y="1131960"/>
            <a:ext cx="6247376" cy="860172"/>
          </a:xfrm>
          <a:prstGeom prst="rect">
            <a:avLst/>
          </a:prstGeom>
          <a:noFill/>
        </p:spPr>
        <p:txBody>
          <a:bodyPr wrap="square" rtlCol="0">
            <a:spAutoFit/>
          </a:bodyPr>
          <a:lstStyle/>
          <a:p>
            <a:r>
              <a:rPr lang="en-GB" sz="998" dirty="0">
                <a:solidFill>
                  <a:srgbClr val="FF0000"/>
                </a:solidFill>
                <a:latin typeface="XCCW Joined 10a" panose="03050602040000000000" pitchFamily="66" charset="0"/>
              </a:rPr>
              <a:t>Tremors. Overwhelming and mighty, Mother Nature’s awesome energies hiss and roar deep within Earth. Plates collide, spewing lava. Discover the dangerous world of natural disasters, and glimpse their savage and deadly effects. Visit the ancient city of historic Pompeii, frozen in time. Watch out! Volcanologists detect formidable rumblings from an extinct volcano. Red alert!</a:t>
            </a:r>
          </a:p>
        </p:txBody>
      </p:sp>
      <p:sp>
        <p:nvSpPr>
          <p:cNvPr id="4" name="TextBox 3"/>
          <p:cNvSpPr txBox="1"/>
          <p:nvPr/>
        </p:nvSpPr>
        <p:spPr>
          <a:xfrm>
            <a:off x="2242156" y="1901000"/>
            <a:ext cx="2246635" cy="2549416"/>
          </a:xfrm>
          <a:prstGeom prst="rect">
            <a:avLst/>
          </a:prstGeom>
          <a:noFill/>
        </p:spPr>
        <p:txBody>
          <a:bodyPr wrap="square" rtlCol="0">
            <a:spAutoFit/>
          </a:bodyPr>
          <a:lstStyle/>
          <a:p>
            <a:r>
              <a:rPr lang="en-GB" sz="998" b="1" u="sng" dirty="0">
                <a:solidFill>
                  <a:srgbClr val="FF0000"/>
                </a:solidFill>
                <a:latin typeface="XCCW Joined 10a" panose="03050602040000000000" pitchFamily="66" charset="0"/>
              </a:rPr>
              <a:t>Earth</a:t>
            </a:r>
          </a:p>
          <a:p>
            <a:r>
              <a:rPr lang="en-GB" sz="998" dirty="0">
                <a:solidFill>
                  <a:srgbClr val="FF0000"/>
                </a:solidFill>
                <a:latin typeface="XCCW Joined 10a" panose="03050602040000000000" pitchFamily="66" charset="0"/>
              </a:rPr>
              <a:t>The Earth is made of different layers. The inner core is made mostly of solid iron and the outer core is made of liquid iron and nickel. The mantle is made of solid rock and liquid rock called magma. The crust is a thin layer of solid rock that is broken into pieces called tectonic plates. These pieces move very slowly across the mantle.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156" y="4288241"/>
            <a:ext cx="2304962" cy="1631913"/>
          </a:xfrm>
          <a:prstGeom prst="rect">
            <a:avLst/>
          </a:prstGeom>
        </p:spPr>
      </p:pic>
      <p:sp>
        <p:nvSpPr>
          <p:cNvPr id="6" name="TextBox 5"/>
          <p:cNvSpPr txBox="1"/>
          <p:nvPr/>
        </p:nvSpPr>
        <p:spPr>
          <a:xfrm>
            <a:off x="4547118" y="1983548"/>
            <a:ext cx="2946549" cy="3931525"/>
          </a:xfrm>
          <a:prstGeom prst="rect">
            <a:avLst/>
          </a:prstGeom>
          <a:noFill/>
        </p:spPr>
        <p:txBody>
          <a:bodyPr wrap="square" rtlCol="0">
            <a:spAutoFit/>
          </a:bodyPr>
          <a:lstStyle/>
          <a:p>
            <a:r>
              <a:rPr lang="en-GB" sz="998" b="1" u="sng" dirty="0">
                <a:solidFill>
                  <a:srgbClr val="FF0000"/>
                </a:solidFill>
                <a:latin typeface="XCCW Joined 10a" panose="03050602040000000000" pitchFamily="66" charset="0"/>
              </a:rPr>
              <a:t>Volcanoes</a:t>
            </a:r>
          </a:p>
          <a:p>
            <a:r>
              <a:rPr lang="en-GB" sz="998" dirty="0">
                <a:solidFill>
                  <a:srgbClr val="FF0000"/>
                </a:solidFill>
                <a:latin typeface="XCCW Joined 10a" panose="03050602040000000000" pitchFamily="66" charset="0"/>
              </a:rPr>
              <a:t>When a volcano erupts, liquid magma collects in an underground magma chamber. The magma pushes through a crack called a vent and bursts out onto the Earth’s surface. Lava, hot ash and mudslides from volcanic eruptions can cause severe damage.</a:t>
            </a:r>
          </a:p>
          <a:p>
            <a:endParaRPr lang="en-GB" sz="998" dirty="0">
              <a:solidFill>
                <a:srgbClr val="FF0000"/>
              </a:solidFill>
              <a:latin typeface="XCCW Joined 10a" panose="03050602040000000000" pitchFamily="66" charset="0"/>
            </a:endParaRPr>
          </a:p>
          <a:p>
            <a:endParaRPr lang="en-GB" sz="998" dirty="0">
              <a:solidFill>
                <a:srgbClr val="FF0000"/>
              </a:solidFill>
              <a:latin typeface="XCCW Joined 10a" panose="03050602040000000000" pitchFamily="66" charset="0"/>
            </a:endParaRPr>
          </a:p>
          <a:p>
            <a:r>
              <a:rPr lang="en-GB" sz="998" b="1" u="sng" dirty="0">
                <a:solidFill>
                  <a:srgbClr val="FF0000"/>
                </a:solidFill>
                <a:latin typeface="XCCW Joined 10a" panose="03050602040000000000" pitchFamily="66" charset="0"/>
              </a:rPr>
              <a:t>Earthquakes</a:t>
            </a:r>
          </a:p>
          <a:p>
            <a:r>
              <a:rPr lang="en-GB" sz="998" dirty="0">
                <a:solidFill>
                  <a:srgbClr val="FF0000"/>
                </a:solidFill>
                <a:latin typeface="XCCW Joined 10a" panose="03050602040000000000" pitchFamily="66" charset="0"/>
              </a:rPr>
              <a:t>An earthquake happens when two tectonic plates move along a fault line. The earth shakes violently, especially at the centre of an earthquake, which is called the epicentre. Strong earthquakes can cause a lot of damage. Buildings and roads can be destroyed and people can be killed. Scientists use a machine called a seismometer and a numbered scale called the Richter Scale to measure the strength of earthquakes.</a:t>
            </a:r>
          </a:p>
        </p:txBody>
      </p:sp>
      <p:sp>
        <p:nvSpPr>
          <p:cNvPr id="7" name="TextBox 6"/>
          <p:cNvSpPr txBox="1"/>
          <p:nvPr/>
        </p:nvSpPr>
        <p:spPr>
          <a:xfrm>
            <a:off x="7638402" y="2006893"/>
            <a:ext cx="2276879" cy="1474443"/>
          </a:xfrm>
          <a:prstGeom prst="rect">
            <a:avLst/>
          </a:prstGeom>
          <a:noFill/>
        </p:spPr>
        <p:txBody>
          <a:bodyPr wrap="square" rtlCol="0">
            <a:spAutoFit/>
          </a:bodyPr>
          <a:lstStyle/>
          <a:p>
            <a:r>
              <a:rPr lang="en-GB" sz="998" b="1" u="sng" dirty="0">
                <a:solidFill>
                  <a:srgbClr val="FF0000"/>
                </a:solidFill>
                <a:latin typeface="XCCW Joined 10a" panose="03050602040000000000" pitchFamily="66" charset="0"/>
              </a:rPr>
              <a:t>Ring of Fire</a:t>
            </a:r>
          </a:p>
          <a:p>
            <a:r>
              <a:rPr lang="en-GB" sz="998" dirty="0">
                <a:solidFill>
                  <a:srgbClr val="FF0000"/>
                </a:solidFill>
                <a:latin typeface="XCCW Joined 10a" panose="03050602040000000000" pitchFamily="66" charset="0"/>
              </a:rPr>
              <a:t>The Ring of Fire runs around the edge of the Pacific Ocean and is made up of fault lines in the Earth’s crust. Most of the world’s earthquakes and volcanic eruptions happen along the Ring of Fire.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892" y="3584040"/>
            <a:ext cx="2813826" cy="1871309"/>
          </a:xfrm>
          <a:prstGeom prst="rect">
            <a:avLst/>
          </a:prstGeom>
        </p:spPr>
      </p:pic>
    </p:spTree>
    <p:extLst>
      <p:ext uri="{BB962C8B-B14F-4D97-AF65-F5344CB8AC3E}">
        <p14:creationId xmlns:p14="http://schemas.microsoft.com/office/powerpoint/2010/main" val="65181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687" y="1055919"/>
            <a:ext cx="3067522" cy="1320874"/>
          </a:xfrm>
          <a:prstGeom prst="rect">
            <a:avLst/>
          </a:prstGeom>
          <a:noFill/>
        </p:spPr>
        <p:txBody>
          <a:bodyPr wrap="square" rtlCol="0">
            <a:spAutoFit/>
          </a:bodyPr>
          <a:lstStyle/>
          <a:p>
            <a:r>
              <a:rPr lang="en-GB" sz="998" b="1" u="sng" dirty="0">
                <a:solidFill>
                  <a:srgbClr val="FF0000"/>
                </a:solidFill>
                <a:latin typeface="XCCW Joined 10a" panose="03050602040000000000" pitchFamily="66" charset="0"/>
              </a:rPr>
              <a:t>Eruption of Vesuvius</a:t>
            </a:r>
          </a:p>
          <a:p>
            <a:r>
              <a:rPr lang="en-GB" sz="998" dirty="0">
                <a:solidFill>
                  <a:srgbClr val="FF0000"/>
                </a:solidFill>
                <a:latin typeface="XCCW Joined 10a" panose="03050602040000000000" pitchFamily="66" charset="0"/>
              </a:rPr>
              <a:t>Mount Vesuvius in Italy erupted in AD 79, covering the Roman town of Pompeii with volcanic ash. The town was rediscovered in the 16</a:t>
            </a:r>
            <a:r>
              <a:rPr lang="en-GB" sz="998" baseline="30000" dirty="0">
                <a:solidFill>
                  <a:srgbClr val="FF0000"/>
                </a:solidFill>
                <a:latin typeface="XCCW Joined 10a" panose="03050602040000000000" pitchFamily="66" charset="0"/>
              </a:rPr>
              <a:t>th</a:t>
            </a:r>
            <a:r>
              <a:rPr lang="en-GB" sz="998" dirty="0">
                <a:solidFill>
                  <a:srgbClr val="FF0000"/>
                </a:solidFill>
                <a:latin typeface="XCCW Joined 10a" panose="03050602040000000000" pitchFamily="66" charset="0"/>
              </a:rPr>
              <a:t> century but excavations didn’t begin until 1748 and archaeologists have been excavating ever since.</a:t>
            </a:r>
          </a:p>
        </p:txBody>
      </p:sp>
      <p:sp>
        <p:nvSpPr>
          <p:cNvPr id="3" name="TextBox 2"/>
          <p:cNvSpPr txBox="1"/>
          <p:nvPr/>
        </p:nvSpPr>
        <p:spPr>
          <a:xfrm>
            <a:off x="2343687" y="2356701"/>
            <a:ext cx="4536476" cy="4085093"/>
          </a:xfrm>
          <a:prstGeom prst="rect">
            <a:avLst/>
          </a:prstGeom>
          <a:noFill/>
        </p:spPr>
        <p:txBody>
          <a:bodyPr wrap="square" rtlCol="0">
            <a:spAutoFit/>
          </a:bodyPr>
          <a:lstStyle/>
          <a:p>
            <a:r>
              <a:rPr lang="en-GB" sz="998" b="1" u="sng" dirty="0">
                <a:solidFill>
                  <a:srgbClr val="FF0000"/>
                </a:solidFill>
                <a:latin typeface="XCCW Joined 10a" panose="03050602040000000000" pitchFamily="66" charset="0"/>
              </a:rPr>
              <a:t>Timeline</a:t>
            </a:r>
          </a:p>
          <a:p>
            <a:r>
              <a:rPr lang="en-GB" sz="998" b="1" dirty="0">
                <a:solidFill>
                  <a:srgbClr val="FF0000"/>
                </a:solidFill>
                <a:latin typeface="XCCW Joined 10a" panose="03050602040000000000" pitchFamily="66" charset="0"/>
              </a:rPr>
              <a:t>24</a:t>
            </a:r>
            <a:r>
              <a:rPr lang="en-GB" sz="998" b="1" baseline="30000" dirty="0">
                <a:solidFill>
                  <a:srgbClr val="FF0000"/>
                </a:solidFill>
                <a:latin typeface="XCCW Joined 10a" panose="03050602040000000000" pitchFamily="66" charset="0"/>
              </a:rPr>
              <a:t>th</a:t>
            </a:r>
            <a:r>
              <a:rPr lang="en-GB" sz="998" b="1" dirty="0">
                <a:solidFill>
                  <a:srgbClr val="FF0000"/>
                </a:solidFill>
                <a:latin typeface="XCCW Joined 10a" panose="03050602040000000000" pitchFamily="66" charset="0"/>
              </a:rPr>
              <a:t> August 79 AD</a:t>
            </a:r>
          </a:p>
          <a:p>
            <a:r>
              <a:rPr lang="en-GB" sz="998" dirty="0">
                <a:solidFill>
                  <a:srgbClr val="FF0000"/>
                </a:solidFill>
                <a:latin typeface="XCCW Joined 10a" panose="03050602040000000000" pitchFamily="66" charset="0"/>
              </a:rPr>
              <a:t>8am Small puffs of ash are seen from the volcano</a:t>
            </a:r>
          </a:p>
          <a:p>
            <a:r>
              <a:rPr lang="en-GB" sz="998" dirty="0">
                <a:solidFill>
                  <a:srgbClr val="FF0000"/>
                </a:solidFill>
                <a:latin typeface="XCCW Joined 10a" panose="03050602040000000000" pitchFamily="66" charset="0"/>
              </a:rPr>
              <a:t>1pm Mount Vesuvius erupts</a:t>
            </a:r>
          </a:p>
          <a:p>
            <a:r>
              <a:rPr lang="en-GB" sz="998" dirty="0">
                <a:solidFill>
                  <a:srgbClr val="FF0000"/>
                </a:solidFill>
                <a:latin typeface="XCCW Joined 10a" panose="03050602040000000000" pitchFamily="66" charset="0"/>
              </a:rPr>
              <a:t>3pm Hard pieces of cooled lava rain down</a:t>
            </a:r>
          </a:p>
          <a:p>
            <a:r>
              <a:rPr lang="en-GB" sz="998" dirty="0">
                <a:solidFill>
                  <a:srgbClr val="FF0000"/>
                </a:solidFill>
                <a:latin typeface="XCCW Joined 10a" panose="03050602040000000000" pitchFamily="66" charset="0"/>
              </a:rPr>
              <a:t>5-6pm Large pieces of pumice stone rain down</a:t>
            </a:r>
          </a:p>
          <a:p>
            <a:endParaRPr lang="en-GB" sz="998" dirty="0">
              <a:solidFill>
                <a:srgbClr val="FF0000"/>
              </a:solidFill>
              <a:latin typeface="XCCW Joined 10a" panose="03050602040000000000" pitchFamily="66" charset="0"/>
            </a:endParaRPr>
          </a:p>
          <a:p>
            <a:r>
              <a:rPr lang="en-GB" sz="998" b="1" dirty="0">
                <a:solidFill>
                  <a:srgbClr val="FF0000"/>
                </a:solidFill>
                <a:latin typeface="XCCW Joined 10a" panose="03050602040000000000" pitchFamily="66" charset="0"/>
              </a:rPr>
              <a:t>25</a:t>
            </a:r>
            <a:r>
              <a:rPr lang="en-GB" sz="998" b="1" baseline="30000" dirty="0">
                <a:solidFill>
                  <a:srgbClr val="FF0000"/>
                </a:solidFill>
                <a:latin typeface="XCCW Joined 10a" panose="03050602040000000000" pitchFamily="66" charset="0"/>
              </a:rPr>
              <a:t>th</a:t>
            </a:r>
            <a:r>
              <a:rPr lang="en-GB" sz="998" b="1" dirty="0">
                <a:solidFill>
                  <a:srgbClr val="FF0000"/>
                </a:solidFill>
                <a:latin typeface="XCCW Joined 10a" panose="03050602040000000000" pitchFamily="66" charset="0"/>
              </a:rPr>
              <a:t> August 79 AD</a:t>
            </a:r>
          </a:p>
          <a:p>
            <a:r>
              <a:rPr lang="en-GB" sz="998" dirty="0">
                <a:solidFill>
                  <a:srgbClr val="FF0000"/>
                </a:solidFill>
                <a:latin typeface="XCCW Joined 10a" panose="03050602040000000000" pitchFamily="66" charset="0"/>
              </a:rPr>
              <a:t>4am The eruption column of ash and gas from the volcano reaches 30 km into the sky</a:t>
            </a:r>
          </a:p>
          <a:p>
            <a:r>
              <a:rPr lang="en-GB" sz="998" dirty="0">
                <a:solidFill>
                  <a:srgbClr val="FF0000"/>
                </a:solidFill>
                <a:latin typeface="XCCW Joined 10a" panose="03050602040000000000" pitchFamily="66" charset="0"/>
              </a:rPr>
              <a:t>5am Violent earthquakes shake the whole area</a:t>
            </a:r>
          </a:p>
          <a:p>
            <a:r>
              <a:rPr lang="en-GB" sz="998" dirty="0">
                <a:solidFill>
                  <a:srgbClr val="FF0000"/>
                </a:solidFill>
                <a:latin typeface="XCCW Joined 10a" panose="03050602040000000000" pitchFamily="66" charset="0"/>
              </a:rPr>
              <a:t>7am The eruption column collapses, sending rock, gas, ash and heat into Pompeii. Anyone still in the town dies. The eruption continues for days.</a:t>
            </a:r>
          </a:p>
          <a:p>
            <a:endParaRPr lang="en-GB" sz="998" dirty="0">
              <a:solidFill>
                <a:srgbClr val="FF0000"/>
              </a:solidFill>
              <a:latin typeface="XCCW Joined 10a" panose="03050602040000000000" pitchFamily="66" charset="0"/>
            </a:endParaRPr>
          </a:p>
          <a:p>
            <a:r>
              <a:rPr lang="en-GB" sz="998" b="1" dirty="0">
                <a:solidFill>
                  <a:srgbClr val="FF0000"/>
                </a:solidFill>
                <a:latin typeface="XCCW Joined 10a" panose="03050602040000000000" pitchFamily="66" charset="0"/>
              </a:rPr>
              <a:t>September 79 AD</a:t>
            </a:r>
          </a:p>
          <a:p>
            <a:r>
              <a:rPr lang="en-GB" sz="998" dirty="0">
                <a:solidFill>
                  <a:srgbClr val="FF0000"/>
                </a:solidFill>
                <a:latin typeface="XCCW Joined 10a" panose="03050602040000000000" pitchFamily="66" charset="0"/>
              </a:rPr>
              <a:t>The whole area is now buried in rock and ash. The crater of Vesuvius has collapsed and the volcano is 200m shorter than before the eruption.</a:t>
            </a:r>
          </a:p>
          <a:p>
            <a:endParaRPr lang="en-GB" sz="998" b="1" dirty="0">
              <a:solidFill>
                <a:srgbClr val="FF0000"/>
              </a:solidFill>
              <a:latin typeface="XCCW Joined 10a" panose="03050602040000000000" pitchFamily="66" charset="0"/>
            </a:endParaRPr>
          </a:p>
          <a:p>
            <a:r>
              <a:rPr lang="en-GB" sz="998" b="1" dirty="0">
                <a:solidFill>
                  <a:srgbClr val="FF0000"/>
                </a:solidFill>
                <a:latin typeface="XCCW Joined 10a" panose="03050602040000000000" pitchFamily="66" charset="0"/>
              </a:rPr>
              <a:t>1748</a:t>
            </a:r>
          </a:p>
          <a:p>
            <a:r>
              <a:rPr lang="en-GB" sz="998" dirty="0">
                <a:solidFill>
                  <a:srgbClr val="FF0000"/>
                </a:solidFill>
                <a:latin typeface="XCCW Joined 10a" panose="03050602040000000000" pitchFamily="66" charset="0"/>
              </a:rPr>
              <a:t>The excavation of Pompeii begins.</a:t>
            </a:r>
          </a:p>
          <a:p>
            <a:r>
              <a:rPr lang="en-GB" sz="998" b="1" dirty="0">
                <a:solidFill>
                  <a:srgbClr val="FF0000"/>
                </a:solidFill>
                <a:latin typeface="XCCW Joined 10a" panose="03050602040000000000" pitchFamily="66" charset="0"/>
              </a:rPr>
              <a:t>Present day</a:t>
            </a:r>
          </a:p>
          <a:p>
            <a:r>
              <a:rPr lang="en-GB" sz="998" dirty="0">
                <a:solidFill>
                  <a:srgbClr val="FF0000"/>
                </a:solidFill>
                <a:latin typeface="XCCW Joined 10a" panose="03050602040000000000" pitchFamily="66" charset="0"/>
              </a:rPr>
              <a:t>Archaeologists are still excavating the site.</a:t>
            </a:r>
          </a:p>
          <a:p>
            <a:endParaRPr lang="en-GB" sz="998" dirty="0">
              <a:solidFill>
                <a:srgbClr val="FF0000"/>
              </a:solidFill>
              <a:latin typeface="XCCW Joined 10a" panose="03050602040000000000" pitchFamily="66" charset="0"/>
            </a:endParaRPr>
          </a:p>
          <a:p>
            <a:r>
              <a:rPr lang="en-GB" sz="998" dirty="0">
                <a:solidFill>
                  <a:srgbClr val="FF0000"/>
                </a:solidFill>
                <a:latin typeface="XCCW Joined 10a" panose="03050602040000000000" pitchFamily="66"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937" y="4880037"/>
            <a:ext cx="2142642" cy="11403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642" y="1052801"/>
            <a:ext cx="2044881" cy="1307020"/>
          </a:xfrm>
          <a:prstGeom prst="rect">
            <a:avLst/>
          </a:prstGeom>
        </p:spPr>
      </p:pic>
      <p:sp>
        <p:nvSpPr>
          <p:cNvPr id="6" name="TextBox 5"/>
          <p:cNvSpPr txBox="1"/>
          <p:nvPr/>
        </p:nvSpPr>
        <p:spPr>
          <a:xfrm>
            <a:off x="7379125" y="1125722"/>
            <a:ext cx="2700786" cy="3779753"/>
          </a:xfrm>
          <a:prstGeom prst="rect">
            <a:avLst/>
          </a:prstGeom>
          <a:noFill/>
        </p:spPr>
        <p:txBody>
          <a:bodyPr wrap="square" rtlCol="0">
            <a:spAutoFit/>
          </a:bodyPr>
          <a:lstStyle/>
          <a:p>
            <a:pPr algn="ctr"/>
            <a:r>
              <a:rPr lang="en-GB" sz="1089" b="1" u="sng" dirty="0">
                <a:solidFill>
                  <a:srgbClr val="FF0000"/>
                </a:solidFill>
                <a:latin typeface="XCCW Joined 10a" panose="03050602040000000000" pitchFamily="66" charset="0"/>
              </a:rPr>
              <a:t>Glossary</a:t>
            </a:r>
          </a:p>
          <a:p>
            <a:endParaRPr lang="en-GB" sz="1089" b="1" u="sng" dirty="0">
              <a:solidFill>
                <a:srgbClr val="FF0000"/>
              </a:solidFill>
              <a:latin typeface="XCCW Joined 10a" panose="03050602040000000000" pitchFamily="66" charset="0"/>
            </a:endParaRPr>
          </a:p>
          <a:p>
            <a:r>
              <a:rPr lang="en-GB" sz="1089" b="1" dirty="0">
                <a:solidFill>
                  <a:srgbClr val="FF0000"/>
                </a:solidFill>
                <a:latin typeface="XCCW Joined 10a" panose="03050602040000000000" pitchFamily="66" charset="0"/>
              </a:rPr>
              <a:t>fault line </a:t>
            </a:r>
            <a:r>
              <a:rPr lang="en-GB" sz="1089" dirty="0">
                <a:solidFill>
                  <a:srgbClr val="FF0000"/>
                </a:solidFill>
                <a:latin typeface="XCCW Joined 10a" panose="03050602040000000000" pitchFamily="66" charset="0"/>
              </a:rPr>
              <a:t>– a break in the Earth’s crust</a:t>
            </a:r>
          </a:p>
          <a:p>
            <a:r>
              <a:rPr lang="en-GB" sz="1089" b="1" dirty="0">
                <a:solidFill>
                  <a:srgbClr val="FF0000"/>
                </a:solidFill>
                <a:latin typeface="XCCW Joined 10a" panose="03050602040000000000" pitchFamily="66" charset="0"/>
              </a:rPr>
              <a:t>lava</a:t>
            </a:r>
            <a:r>
              <a:rPr lang="en-GB" sz="1089" dirty="0">
                <a:solidFill>
                  <a:srgbClr val="FF0000"/>
                </a:solidFill>
                <a:latin typeface="XCCW Joined 10a" panose="03050602040000000000" pitchFamily="66" charset="0"/>
              </a:rPr>
              <a:t>- hot, molten rock that comes out of a volcano </a:t>
            </a:r>
          </a:p>
          <a:p>
            <a:r>
              <a:rPr lang="en-GB" sz="1089" b="1" dirty="0">
                <a:solidFill>
                  <a:srgbClr val="FF0000"/>
                </a:solidFill>
                <a:latin typeface="XCCW Joined 10a" panose="03050602040000000000" pitchFamily="66" charset="0"/>
              </a:rPr>
              <a:t>magma </a:t>
            </a:r>
            <a:r>
              <a:rPr lang="en-GB" sz="1089" dirty="0">
                <a:solidFill>
                  <a:srgbClr val="FF0000"/>
                </a:solidFill>
                <a:latin typeface="XCCW Joined 10a" panose="03050602040000000000" pitchFamily="66" charset="0"/>
              </a:rPr>
              <a:t>– hot, molten rock found in the Earth’s mantle</a:t>
            </a:r>
          </a:p>
          <a:p>
            <a:r>
              <a:rPr lang="en-GB" sz="1089" b="1" dirty="0">
                <a:solidFill>
                  <a:srgbClr val="FF0000"/>
                </a:solidFill>
                <a:latin typeface="XCCW Joined 10a" panose="03050602040000000000" pitchFamily="66" charset="0"/>
              </a:rPr>
              <a:t>Richter scale </a:t>
            </a:r>
            <a:r>
              <a:rPr lang="en-GB" sz="1089" dirty="0">
                <a:solidFill>
                  <a:srgbClr val="FF0000"/>
                </a:solidFill>
                <a:latin typeface="XCCW Joined 10a" panose="03050602040000000000" pitchFamily="66" charset="0"/>
              </a:rPr>
              <a:t>– a mathematical scale (1-10) used by scientists to describe the size of an earthquake. </a:t>
            </a:r>
          </a:p>
          <a:p>
            <a:r>
              <a:rPr lang="en-GB" sz="1089" b="1" dirty="0">
                <a:solidFill>
                  <a:srgbClr val="FF0000"/>
                </a:solidFill>
                <a:latin typeface="XCCW Joined 10a" panose="03050602040000000000" pitchFamily="66" charset="0"/>
              </a:rPr>
              <a:t>seismometer</a:t>
            </a:r>
            <a:r>
              <a:rPr lang="en-GB" sz="1089" dirty="0">
                <a:solidFill>
                  <a:srgbClr val="FF0000"/>
                </a:solidFill>
                <a:latin typeface="XCCW Joined 10a" panose="03050602040000000000" pitchFamily="66" charset="0"/>
              </a:rPr>
              <a:t> – a device used to measure and record the strength and duration of an earthquake</a:t>
            </a:r>
          </a:p>
          <a:p>
            <a:r>
              <a:rPr lang="en-GB" sz="1089" b="1" dirty="0">
                <a:solidFill>
                  <a:srgbClr val="FF0000"/>
                </a:solidFill>
                <a:latin typeface="XCCW Joined 10a" panose="03050602040000000000" pitchFamily="66" charset="0"/>
              </a:rPr>
              <a:t>tectonic plate </a:t>
            </a:r>
            <a:r>
              <a:rPr lang="en-GB" sz="1089" dirty="0">
                <a:solidFill>
                  <a:srgbClr val="FF0000"/>
                </a:solidFill>
                <a:latin typeface="XCCW Joined 10a" panose="03050602040000000000" pitchFamily="66" charset="0"/>
              </a:rPr>
              <a:t>– a large, moving piece of rock that makes up the Earth’s crust</a:t>
            </a:r>
          </a:p>
          <a:p>
            <a:r>
              <a:rPr lang="en-GB" sz="1089" b="1" dirty="0">
                <a:solidFill>
                  <a:srgbClr val="FF0000"/>
                </a:solidFill>
                <a:latin typeface="XCCW Joined 10a" panose="03050602040000000000" pitchFamily="66" charset="0"/>
              </a:rPr>
              <a:t>vent</a:t>
            </a:r>
            <a:r>
              <a:rPr lang="en-GB" sz="1089" dirty="0">
                <a:solidFill>
                  <a:srgbClr val="FF0000"/>
                </a:solidFill>
                <a:latin typeface="XCCW Joined 10a" panose="03050602040000000000" pitchFamily="66" charset="0"/>
              </a:rPr>
              <a:t> – an opening in the Earth’s crust through which lava escapes</a:t>
            </a:r>
          </a:p>
        </p:txBody>
      </p:sp>
    </p:spTree>
    <p:extLst>
      <p:ext uri="{BB962C8B-B14F-4D97-AF65-F5344CB8AC3E}">
        <p14:creationId xmlns:p14="http://schemas.microsoft.com/office/powerpoint/2010/main" val="540935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AF2CFF75-5E9A-41FC-ACD1-7731DAF7C507}"/>
</file>

<file path=customXml/itemProps2.xml><?xml version="1.0" encoding="utf-8"?>
<ds:datastoreItem xmlns:ds="http://schemas.openxmlformats.org/officeDocument/2006/customXml" ds:itemID="{6269AD95-130F-4109-A800-A42D7CCE0277}"/>
</file>

<file path=customXml/itemProps3.xml><?xml version="1.0" encoding="utf-8"?>
<ds:datastoreItem xmlns:ds="http://schemas.openxmlformats.org/officeDocument/2006/customXml" ds:itemID="{CEC8EC33-F4B9-45BD-A295-061832942496}"/>
</file>

<file path=docProps/app.xml><?xml version="1.0" encoding="utf-8"?>
<Properties xmlns="http://schemas.openxmlformats.org/officeDocument/2006/extended-properties" xmlns:vt="http://schemas.openxmlformats.org/officeDocument/2006/docPropsVTypes">
  <TotalTime>1110</TotalTime>
  <Words>582</Words>
  <Application>Microsoft Office PowerPoint</Application>
  <PresentationFormat>Widescreen</PresentationFormat>
  <Paragraphs>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XCCW Joined 10a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new topic:  Tremors!</dc:title>
  <dc:creator>Paige Prescott</dc:creator>
  <cp:lastModifiedBy>Paige Prescott</cp:lastModifiedBy>
  <cp:revision>2</cp:revision>
  <dcterms:created xsi:type="dcterms:W3CDTF">2022-12-20T10:36:41Z</dcterms:created>
  <dcterms:modified xsi:type="dcterms:W3CDTF">2023-09-20T10:12:17Z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