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</p:sldIdLst>
  <p:sldSz cx="10691813" cy="755967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4393"/>
    <a:srgbClr val="B81178"/>
    <a:srgbClr val="CE368B"/>
    <a:srgbClr val="AE1022"/>
    <a:srgbClr val="4B55A1"/>
    <a:srgbClr val="2E2A2D"/>
    <a:srgbClr val="231733"/>
    <a:srgbClr val="3B2B19"/>
    <a:srgbClr val="CE3330"/>
    <a:srgbClr val="90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9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104" y="11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34CD6-65CC-9E48-91F1-B32255CDA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10E93-1192-E746-A3F5-778097416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E4E79-8955-E84E-ABFE-451B6FA6E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1E6A4-04DA-D24A-8D6F-0823DE2EB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7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96" y="3872937"/>
            <a:ext cx="3649833" cy="2733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5742" y="243530"/>
            <a:ext cx="816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B81178"/>
                </a:solidFill>
                <a:latin typeface="CCW Cursive Writing 1" panose="03050602040000000000" pitchFamily="66" charset="0"/>
              </a:rPr>
              <a:t>Geography - Street Detectives</a:t>
            </a:r>
          </a:p>
          <a:p>
            <a:pPr algn="ctr"/>
            <a:endParaRPr lang="en-GB" sz="2000" b="1" u="sng" dirty="0">
              <a:solidFill>
                <a:srgbClr val="B81178"/>
              </a:solidFill>
              <a:latin typeface="CCW Cursive Writing 1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569" y="1227250"/>
            <a:ext cx="405053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CW Cursive Writing 1" panose="03050602040000000000" pitchFamily="66" charset="0"/>
              </a:rPr>
              <a:t>Maps 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A map is a picture or a drawing that shows the location of human and physical features in your local area or the world. 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Maps often include symbols, instead of words, to show important features. These can be pictures or letters. 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A key explains what the map symbols mean. 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Compass directions help us to follow directions</a:t>
            </a:r>
            <a:r>
              <a:rPr lang="en-GB" sz="1200" dirty="0">
                <a:latin typeface="CCW Cursive Writing 1" panose="03050602040000000000" pitchFamily="66" charset="0"/>
              </a:rPr>
              <a:t>. </a:t>
            </a:r>
          </a:p>
        </p:txBody>
      </p:sp>
      <p:sp>
        <p:nvSpPr>
          <p:cNvPr id="4" name="AutoShape 2" descr="Image result for map with key ks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CW Cursive Writing 1" panose="030506020400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9E0AAA-5849-4760-8502-31C6682F4117}"/>
              </a:ext>
            </a:extLst>
          </p:cNvPr>
          <p:cNvSpPr txBox="1"/>
          <p:nvPr/>
        </p:nvSpPr>
        <p:spPr>
          <a:xfrm>
            <a:off x="5469350" y="1227250"/>
            <a:ext cx="42577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Directional language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Directions tell us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which way to go.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We can use this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language to describe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where things are on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a map.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These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CW Cursive Writing 1" panose="03050602040000000000" pitchFamily="66" charset="0"/>
              </a:rPr>
              <a:t>Left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CW Cursive Writing 1" panose="03050602040000000000" pitchFamily="66" charset="0"/>
              </a:rPr>
              <a:t>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CW Cursive Writing 1" panose="03050602040000000000" pitchFamily="66" charset="0"/>
              </a:rPr>
              <a:t>Forwards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CW Cursive Writing 1" panose="03050602040000000000" pitchFamily="66" charset="0"/>
              </a:rPr>
              <a:t>Backwards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CW Cursive Writing 1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CW Cursive Writing 1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CW Cursive Writing 1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CW Cursive Writing 1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CW Cursive Writing 1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CW Cursive Writing 1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     Left and Right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The had that makes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the L shape is the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left hand.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We can also use 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compass directions.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CW Cursive Writing 1" panose="03050602040000000000" pitchFamily="66" charset="0"/>
              </a:rPr>
              <a:t>North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CW Cursive Writing 1" panose="03050602040000000000" pitchFamily="66" charset="0"/>
              </a:rPr>
              <a:t>East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CW Cursive Writing 1" panose="03050602040000000000" pitchFamily="66" charset="0"/>
              </a:rPr>
              <a:t>South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CW Cursive Writing 1" panose="03050602040000000000" pitchFamily="66" charset="0"/>
              </a:rPr>
              <a:t>West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0CB81E-BC70-40F7-BF96-968742292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76"/>
          <a:stretch/>
        </p:blipFill>
        <p:spPr>
          <a:xfrm>
            <a:off x="7878547" y="1677947"/>
            <a:ext cx="1721047" cy="17889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EDDA7D-CB80-477A-9E23-A97B551EC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3" t="6858" r="35199" b="41543"/>
          <a:stretch/>
        </p:blipFill>
        <p:spPr>
          <a:xfrm>
            <a:off x="5773325" y="3335519"/>
            <a:ext cx="1897971" cy="10748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9E8FC0-D0ED-420A-9FA0-8D90AA545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417" y="3742741"/>
            <a:ext cx="1036853" cy="8100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908D2F-1E1A-4524-BB39-DF8114987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512" y="4826330"/>
            <a:ext cx="1652082" cy="18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1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map with key ks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CW Cursive Writing 1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2159" y="1183433"/>
            <a:ext cx="250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Glossary</a:t>
            </a:r>
            <a:r>
              <a:rPr lang="en-GB" sz="1200" dirty="0">
                <a:latin typeface="CCW Cursive Writing 1" panose="03050602040000000000" pitchFamily="66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0762" y="1646297"/>
            <a:ext cx="144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CW Cursive Writing 1" panose="03050602040000000000" pitchFamily="66" charset="0"/>
              </a:rPr>
              <a:t>local area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80762" y="4642852"/>
            <a:ext cx="144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CW Cursive Writing 1" panose="03050602040000000000" pitchFamily="66" charset="0"/>
              </a:rPr>
              <a:t>coordinate</a:t>
            </a:r>
            <a:endParaRPr lang="en-GB" sz="1600" dirty="0">
              <a:latin typeface="CCW Cursive Writing 1" panose="03050602040000000000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4796" y="2801229"/>
            <a:ext cx="144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CW Cursive Writing 1" panose="03050602040000000000" pitchFamily="66" charset="0"/>
              </a:rPr>
              <a:t>key</a:t>
            </a:r>
            <a:r>
              <a:rPr lang="en-GB" sz="1200" dirty="0">
                <a:latin typeface="CCW Cursive Writing 1" panose="03050602040000000000" pitchFamily="66" charset="0"/>
              </a:rPr>
              <a:t> </a:t>
            </a:r>
            <a:r>
              <a:rPr lang="en-GB" dirty="0">
                <a:latin typeface="CCW Cursive Writing 1" panose="03050602040000000000" pitchFamily="66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0762" y="3566149"/>
            <a:ext cx="144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CW Cursive Writing 1" panose="03050602040000000000" pitchFamily="66" charset="0"/>
              </a:rPr>
              <a:t>aerial 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4796" y="4086320"/>
            <a:ext cx="144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CW Cursive Writing 1" panose="03050602040000000000" pitchFamily="66" charset="0"/>
              </a:rPr>
              <a:t>land use</a:t>
            </a:r>
            <a:endParaRPr lang="en-GB" sz="1600" dirty="0">
              <a:latin typeface="CCW Cursive Writing 1" panose="03050602040000000000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0762" y="2155609"/>
            <a:ext cx="144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CW Cursive Writing 1" panose="03050602040000000000" pitchFamily="66" charset="0"/>
              </a:rPr>
              <a:t>feature</a:t>
            </a:r>
            <a:r>
              <a:rPr lang="en-GB" sz="1200" dirty="0">
                <a:latin typeface="CCW Cursive Writing 1" panose="03050602040000000000" pitchFamily="66" charset="0"/>
              </a:rPr>
              <a:t> </a:t>
            </a:r>
            <a:r>
              <a:rPr lang="en-GB" dirty="0">
                <a:latin typeface="CCW Cursive Writing 1" panose="03050602040000000000" pitchFamily="66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4796" y="5458613"/>
            <a:ext cx="1448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CW Cursive Writing 1" panose="03050602040000000000" pitchFamily="66" charset="0"/>
              </a:rPr>
              <a:t>landmark</a:t>
            </a:r>
            <a:endParaRPr lang="en-GB" sz="1600" dirty="0">
              <a:latin typeface="CCW Cursive Writing 1" panose="03050602040000000000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0437" y="1542874"/>
            <a:ext cx="1856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CW Cursive Writing 1" panose="03050602040000000000" pitchFamily="66" charset="0"/>
              </a:rPr>
              <a:t>A group of people living in the same area.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90438" y="2148193"/>
            <a:ext cx="1856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CW Cursive Writing 1" panose="03050602040000000000" pitchFamily="66" charset="0"/>
              </a:rPr>
              <a:t>An interesting or important part of something.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90438" y="2780418"/>
            <a:ext cx="1967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CW Cursive Writing 1" panose="03050602040000000000" pitchFamily="66" charset="0"/>
              </a:rPr>
              <a:t>A key shows what the symbols on a map mean. 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90438" y="3427545"/>
            <a:ext cx="1967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CW Cursive Writing 1" panose="03050602040000000000" pitchFamily="66" charset="0"/>
              </a:rPr>
              <a:t>Something that is happening in the air.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90438" y="4062050"/>
            <a:ext cx="196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CW Cursive Writing 1" panose="03050602040000000000" pitchFamily="66" charset="0"/>
              </a:rPr>
              <a:t>How land is used by humans.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90437" y="4540924"/>
            <a:ext cx="1967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CW Cursive Writing 1" panose="03050602040000000000" pitchFamily="66" charset="0"/>
              </a:rPr>
              <a:t>Determines the geographical point of a place.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90438" y="5172432"/>
            <a:ext cx="1967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CW Cursive Writing 1" panose="03050602040000000000" pitchFamily="66" charset="0"/>
              </a:rPr>
              <a:t>An object or feature of a landscape or town that is easily seen and recognized from a distance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504796" y="2085569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04796" y="2723449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80762" y="3354450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04796" y="4000288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04796" y="4481368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04796" y="5099927"/>
            <a:ext cx="3003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D07DB3C-990E-4013-A83A-D0D088144CB1}"/>
              </a:ext>
            </a:extLst>
          </p:cNvPr>
          <p:cNvSpPr txBox="1"/>
          <p:nvPr/>
        </p:nvSpPr>
        <p:spPr>
          <a:xfrm>
            <a:off x="1183410" y="1204384"/>
            <a:ext cx="48002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Human and physical features. </a:t>
            </a:r>
          </a:p>
          <a:p>
            <a:pPr algn="ctr"/>
            <a:endParaRPr lang="en-GB" sz="1200" u="sng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Human and physical features are landmarks that we can often recognise a place by. We can also use human and physical features to make simple observational skills.</a:t>
            </a:r>
            <a:endParaRPr lang="en-GB" sz="1050" dirty="0">
              <a:latin typeface="CCW Cursive Writing 1" panose="03050602040000000000" pitchFamily="66" charset="0"/>
            </a:endParaRPr>
          </a:p>
          <a:p>
            <a:endParaRPr lang="en-GB" dirty="0">
              <a:latin typeface="CCW Cursive Writing 1" panose="03050602040000000000" pitchFamily="66" charset="0"/>
            </a:endParaRPr>
          </a:p>
          <a:p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9A339D-63C9-4D86-B1A8-12A808F23A83}"/>
              </a:ext>
            </a:extLst>
          </p:cNvPr>
          <p:cNvSpPr txBox="1"/>
          <p:nvPr/>
        </p:nvSpPr>
        <p:spPr>
          <a:xfrm>
            <a:off x="1097794" y="2519385"/>
            <a:ext cx="2624407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50" u="sng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000" b="1" dirty="0">
                <a:solidFill>
                  <a:srgbClr val="00B050"/>
                </a:solidFill>
                <a:latin typeface="CCW Cursive Writing 1" panose="03050602040000000000" pitchFamily="66" charset="0"/>
              </a:rPr>
              <a:t>Physical</a:t>
            </a:r>
            <a:r>
              <a:rPr lang="en-GB" sz="1000" b="1" dirty="0">
                <a:latin typeface="CCW Cursive Writing 1" panose="03050602040000000000" pitchFamily="66" charset="0"/>
              </a:rPr>
              <a:t> features </a:t>
            </a:r>
            <a:r>
              <a:rPr lang="en-GB" sz="1000" dirty="0">
                <a:latin typeface="CCW Cursive Writing 1" panose="03050602040000000000" pitchFamily="66" charset="0"/>
              </a:rPr>
              <a:t>form naturally.</a:t>
            </a:r>
            <a:endParaRPr lang="en-GB" dirty="0">
              <a:latin typeface="CCW Cursive Writing 1" panose="03050602040000000000" pitchFamily="66" charset="0"/>
            </a:endParaRPr>
          </a:p>
          <a:p>
            <a:endParaRPr lang="en-GB" dirty="0">
              <a:latin typeface="CCW Cursive Writing 1" panose="03050602040000000000" pitchFamily="66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396F23C-807D-485E-9D2F-5B959004F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2" y="3124076"/>
            <a:ext cx="1309687" cy="8715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2D22FE5-6469-4039-82DF-63D2D9370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02" y="3124076"/>
            <a:ext cx="1306223" cy="85553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D04B0A-D3E4-44CF-9167-79DCC6752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02" y="3128458"/>
            <a:ext cx="1233488" cy="92392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153A072-4FDD-4E87-A385-5DD58AACC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28" y="3128749"/>
            <a:ext cx="1184564" cy="87153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A844EA5-ED2B-40DB-B147-F026AD3ADDEE}"/>
              </a:ext>
            </a:extLst>
          </p:cNvPr>
          <p:cNvSpPr txBox="1"/>
          <p:nvPr/>
        </p:nvSpPr>
        <p:spPr>
          <a:xfrm>
            <a:off x="1170397" y="4118597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50"/>
                </a:solidFill>
                <a:latin typeface="CCW Cursive Writing 1" panose="03050602040000000000" pitchFamily="66" charset="0"/>
              </a:rPr>
              <a:t>river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5BEE1E-FF17-48FA-AE05-B6015C4E09C1}"/>
              </a:ext>
            </a:extLst>
          </p:cNvPr>
          <p:cNvSpPr txBox="1"/>
          <p:nvPr/>
        </p:nvSpPr>
        <p:spPr>
          <a:xfrm>
            <a:off x="2490335" y="4124665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50"/>
                </a:solidFill>
                <a:latin typeface="CCW Cursive Writing 1" panose="03050602040000000000" pitchFamily="66" charset="0"/>
              </a:rPr>
              <a:t>woodland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6C0077-0006-4905-85E9-96B513715F9F}"/>
              </a:ext>
            </a:extLst>
          </p:cNvPr>
          <p:cNvSpPr txBox="1"/>
          <p:nvPr/>
        </p:nvSpPr>
        <p:spPr>
          <a:xfrm>
            <a:off x="3952586" y="4123227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  <a:latin typeface="CCW Cursive Writing 1" panose="03050602040000000000" pitchFamily="66" charset="0"/>
              </a:rPr>
              <a:t>house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223111-1348-4E17-866E-9C1ABCBF5DDD}"/>
              </a:ext>
            </a:extLst>
          </p:cNvPr>
          <p:cNvSpPr txBox="1"/>
          <p:nvPr/>
        </p:nvSpPr>
        <p:spPr>
          <a:xfrm>
            <a:off x="5241714" y="4124665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  <a:latin typeface="CCW Cursive Writing 1" panose="03050602040000000000" pitchFamily="66" charset="0"/>
              </a:rPr>
              <a:t>church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0A495-25BD-4521-9188-EC1CB1F1B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67376" y="4876457"/>
            <a:ext cx="2717216" cy="16443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ECF483-3CCC-4789-9261-DE13711CE588}"/>
              </a:ext>
            </a:extLst>
          </p:cNvPr>
          <p:cNvSpPr/>
          <p:nvPr/>
        </p:nvSpPr>
        <p:spPr>
          <a:xfrm>
            <a:off x="3978633" y="2524107"/>
            <a:ext cx="228311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latin typeface="CCW Cursive Writing 1" panose="03050602040000000000" pitchFamily="66" charset="0"/>
              </a:rPr>
              <a:t> </a:t>
            </a:r>
          </a:p>
          <a:p>
            <a:pPr algn="ctr"/>
            <a:r>
              <a:rPr lang="en-GB" sz="1050" b="1" dirty="0">
                <a:solidFill>
                  <a:srgbClr val="00B0F0"/>
                </a:solidFill>
                <a:latin typeface="CCW Cursive Writing 1" panose="03050602040000000000" pitchFamily="66" charset="0"/>
              </a:rPr>
              <a:t>Human </a:t>
            </a:r>
            <a:r>
              <a:rPr lang="en-GB" sz="1050" b="1" dirty="0">
                <a:latin typeface="CCW Cursive Writing 1" panose="03050602040000000000" pitchFamily="66" charset="0"/>
              </a:rPr>
              <a:t>features </a:t>
            </a:r>
            <a:r>
              <a:rPr lang="en-GB" sz="1050" dirty="0">
                <a:latin typeface="CCW Cursive Writing 1" panose="03050602040000000000" pitchFamily="66" charset="0"/>
              </a:rPr>
              <a:t>are man- made.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B28DE4-7B5D-47CE-99F2-245EBD8FDE41}"/>
              </a:ext>
            </a:extLst>
          </p:cNvPr>
          <p:cNvSpPr/>
          <p:nvPr/>
        </p:nvSpPr>
        <p:spPr>
          <a:xfrm>
            <a:off x="1084705" y="5095982"/>
            <a:ext cx="25672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u="sng" dirty="0">
                <a:latin typeface="CCW Cursive Writing 1" panose="03050602040000000000" pitchFamily="66" charset="0"/>
              </a:rPr>
              <a:t>Aerial Photography</a:t>
            </a:r>
          </a:p>
          <a:p>
            <a:pPr algn="ctr"/>
            <a:endParaRPr lang="en-GB" sz="11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We can use aerial photographs to recognise these landmarks in our local area.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F6E970-535D-4E5E-BE14-D24AE916B171}"/>
              </a:ext>
            </a:extLst>
          </p:cNvPr>
          <p:cNvSpPr txBox="1"/>
          <p:nvPr/>
        </p:nvSpPr>
        <p:spPr>
          <a:xfrm>
            <a:off x="1699955" y="4381433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50"/>
                </a:solidFill>
                <a:latin typeface="CCW Cursive Writing 1" panose="03050602040000000000" pitchFamily="66" charset="0"/>
              </a:rPr>
              <a:t>stream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16DC31A-885D-4830-85D4-1EBD5619BCBC}"/>
              </a:ext>
            </a:extLst>
          </p:cNvPr>
          <p:cNvSpPr txBox="1"/>
          <p:nvPr/>
        </p:nvSpPr>
        <p:spPr>
          <a:xfrm>
            <a:off x="3662269" y="4371539"/>
            <a:ext cx="12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  <a:latin typeface="CCW Cursive Writing 1" panose="03050602040000000000" pitchFamily="66" charset="0"/>
              </a:rPr>
              <a:t>train station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CC20D1-FDA0-4EBB-A236-32ABA6188520}"/>
              </a:ext>
            </a:extLst>
          </p:cNvPr>
          <p:cNvSpPr txBox="1"/>
          <p:nvPr/>
        </p:nvSpPr>
        <p:spPr>
          <a:xfrm>
            <a:off x="4573680" y="4351145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  <a:latin typeface="CCW Cursive Writing 1" panose="03050602040000000000" pitchFamily="66" charset="0"/>
              </a:rPr>
              <a:t>road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C8EA1A-3F74-4FC4-A909-30E2D913FAC4}"/>
              </a:ext>
            </a:extLst>
          </p:cNvPr>
          <p:cNvSpPr txBox="1"/>
          <p:nvPr/>
        </p:nvSpPr>
        <p:spPr>
          <a:xfrm>
            <a:off x="5294976" y="4504543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F0"/>
                </a:solidFill>
                <a:latin typeface="CCW Cursive Writing 1" panose="03050602040000000000" pitchFamily="66" charset="0"/>
              </a:rPr>
              <a:t>shops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A670BD-E67E-432C-8FBB-B74CB8898B7F}"/>
              </a:ext>
            </a:extLst>
          </p:cNvPr>
          <p:cNvSpPr txBox="1"/>
          <p:nvPr/>
        </p:nvSpPr>
        <p:spPr>
          <a:xfrm>
            <a:off x="2486899" y="4550737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50"/>
                </a:solidFill>
                <a:latin typeface="CCW Cursive Writing 1" panose="03050602040000000000" pitchFamily="66" charset="0"/>
              </a:rPr>
              <a:t>cliff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A4679F-F513-4A4C-AE63-48716E11155B}"/>
              </a:ext>
            </a:extLst>
          </p:cNvPr>
          <p:cNvSpPr txBox="1"/>
          <p:nvPr/>
        </p:nvSpPr>
        <p:spPr>
          <a:xfrm>
            <a:off x="969507" y="4607289"/>
            <a:ext cx="123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50"/>
                </a:solidFill>
                <a:latin typeface="CCW Cursive Writing 1" panose="03050602040000000000" pitchFamily="66" charset="0"/>
              </a:rPr>
              <a:t>hill</a:t>
            </a:r>
          </a:p>
        </p:txBody>
      </p:sp>
    </p:spTree>
    <p:extLst>
      <p:ext uri="{BB962C8B-B14F-4D97-AF65-F5344CB8AC3E}">
        <p14:creationId xmlns:p14="http://schemas.microsoft.com/office/powerpoint/2010/main" val="260744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3CA4BF6B-B954-4525-999D-C686893705F3}"/>
</file>

<file path=customXml/itemProps2.xml><?xml version="1.0" encoding="utf-8"?>
<ds:datastoreItem xmlns:ds="http://schemas.openxmlformats.org/officeDocument/2006/customXml" ds:itemID="{F17C1C81-529E-45C3-89EE-5F10D22395DE}"/>
</file>

<file path=customXml/itemProps3.xml><?xml version="1.0" encoding="utf-8"?>
<ds:datastoreItem xmlns:ds="http://schemas.openxmlformats.org/officeDocument/2006/customXml" ds:itemID="{7E4EEDCA-7E9B-4F81-B0D6-88B74B0C032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279</Words>
  <Application>Microsoft Office PowerPoint</Application>
  <PresentationFormat>Custom</PresentationFormat>
  <Paragraphs>75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CCW Cursive Writing 1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Wright</dc:creator>
  <cp:lastModifiedBy>Becky Egerton</cp:lastModifiedBy>
  <cp:revision>42</cp:revision>
  <cp:lastPrinted>2019-09-09T16:05:34Z</cp:lastPrinted>
  <dcterms:created xsi:type="dcterms:W3CDTF">2018-08-02T12:30:09Z</dcterms:created>
  <dcterms:modified xsi:type="dcterms:W3CDTF">2022-08-30T16:25:57Z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