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D1A"/>
    <a:srgbClr val="577332"/>
    <a:srgbClr val="CE3330"/>
    <a:srgbClr val="90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74"/>
  </p:normalViewPr>
  <p:slideViewPr>
    <p:cSldViewPr snapToGrid="0" snapToObjects="1">
      <p:cViewPr varScale="1">
        <p:scale>
          <a:sx n="74" d="100"/>
          <a:sy n="74" d="100"/>
        </p:scale>
        <p:origin x="13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F2CED-B1EC-2F4C-83F5-7C34C5476C87}" type="datetimeFigureOut">
              <a:rPr lang="en-US" smtClean="0"/>
              <a:t>9/19/2023</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B582C-4CA0-D44F-BA17-B867B176CA15}" type="slidenum">
              <a:rPr lang="en-US" smtClean="0"/>
              <a:t>‹#›</a:t>
            </a:fld>
            <a:endParaRPr lang="en-US"/>
          </a:p>
        </p:txBody>
      </p:sp>
    </p:spTree>
    <p:extLst>
      <p:ext uri="{BB962C8B-B14F-4D97-AF65-F5344CB8AC3E}">
        <p14:creationId xmlns:p14="http://schemas.microsoft.com/office/powerpoint/2010/main" val="225393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68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empl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957179-0D31-974A-A8FF-DC784027D1D4}"/>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109194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cards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EB077-0FEE-DB41-BDAB-018CEA96FA29}"/>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193038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cards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21A7E-2656-724E-B4E8-1D95A0BB671F}"/>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34540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cip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C30D0-8F40-5B49-ACC2-EAA04B9F70B3}"/>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548990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770957"/>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6225" y="1215509"/>
            <a:ext cx="2182008" cy="307777"/>
          </a:xfrm>
          <a:prstGeom prst="rect">
            <a:avLst/>
          </a:prstGeom>
          <a:noFill/>
        </p:spPr>
        <p:txBody>
          <a:bodyPr wrap="none" rtlCol="0">
            <a:spAutoFit/>
          </a:bodyPr>
          <a:lstStyle/>
          <a:p>
            <a:r>
              <a:rPr lang="en-GB" sz="1400" b="1" u="sng" dirty="0">
                <a:solidFill>
                  <a:srgbClr val="7030A0"/>
                </a:solidFill>
                <a:latin typeface="XCCW Joined 10a" panose="03050602040000000000" pitchFamily="66" charset="0"/>
              </a:rPr>
              <a:t>Gods and Mortals</a:t>
            </a:r>
          </a:p>
        </p:txBody>
      </p:sp>
      <p:sp>
        <p:nvSpPr>
          <p:cNvPr id="3" name="TextBox 2"/>
          <p:cNvSpPr txBox="1"/>
          <p:nvPr/>
        </p:nvSpPr>
        <p:spPr>
          <a:xfrm>
            <a:off x="1085851" y="1523286"/>
            <a:ext cx="8601074" cy="646331"/>
          </a:xfrm>
          <a:prstGeom prst="rect">
            <a:avLst/>
          </a:prstGeom>
          <a:noFill/>
        </p:spPr>
        <p:txBody>
          <a:bodyPr wrap="square" rtlCol="0">
            <a:spAutoFit/>
          </a:bodyPr>
          <a:lstStyle/>
          <a:p>
            <a:r>
              <a:rPr lang="en-GB" sz="900" dirty="0">
                <a:solidFill>
                  <a:srgbClr val="7030A0"/>
                </a:solidFill>
                <a:latin typeface="XCCW Joined 10a" panose="03050602040000000000" pitchFamily="66" charset="0"/>
              </a:rPr>
              <a:t>Discover a fantastical world full of mythical creatures and legendary heroes. Poseidon, Apollo, Artemis and Zeus reign almighty from Mount Olympus, watching mere mortals on dusty Athenian streets. Meet Theseus, the hero, and Helen of Troy, the beautiful face that launched a thousand ships. Explore the terrains of Greece, where in pure blue skies, the sun scorches waxen wings and melts the fortunes of Icarus and Daedalus.</a:t>
            </a:r>
          </a:p>
        </p:txBody>
      </p:sp>
      <p:sp>
        <p:nvSpPr>
          <p:cNvPr id="4" name="TextBox 3"/>
          <p:cNvSpPr txBox="1"/>
          <p:nvPr/>
        </p:nvSpPr>
        <p:spPr>
          <a:xfrm>
            <a:off x="1110155" y="2125102"/>
            <a:ext cx="1491114" cy="276999"/>
          </a:xfrm>
          <a:prstGeom prst="rect">
            <a:avLst/>
          </a:prstGeom>
          <a:noFill/>
        </p:spPr>
        <p:txBody>
          <a:bodyPr wrap="none" rtlCol="0">
            <a:spAutoFit/>
          </a:bodyPr>
          <a:lstStyle/>
          <a:p>
            <a:r>
              <a:rPr lang="en-GB" sz="1200" b="1" u="sng" dirty="0">
                <a:solidFill>
                  <a:srgbClr val="7030A0"/>
                </a:solidFill>
                <a:latin typeface="XCCW Joined 10a" panose="03050602040000000000" pitchFamily="66" charset="0"/>
              </a:rPr>
              <a:t>Ancient Greece</a:t>
            </a:r>
          </a:p>
        </p:txBody>
      </p:sp>
      <p:sp>
        <p:nvSpPr>
          <p:cNvPr id="5" name="TextBox 4"/>
          <p:cNvSpPr txBox="1"/>
          <p:nvPr/>
        </p:nvSpPr>
        <p:spPr>
          <a:xfrm>
            <a:off x="1052516" y="2391117"/>
            <a:ext cx="2480048" cy="1631216"/>
          </a:xfrm>
          <a:prstGeom prst="rect">
            <a:avLst/>
          </a:prstGeom>
          <a:noFill/>
        </p:spPr>
        <p:txBody>
          <a:bodyPr wrap="square" rtlCol="0">
            <a:spAutoFit/>
          </a:bodyPr>
          <a:lstStyle/>
          <a:p>
            <a:r>
              <a:rPr lang="en-GB" sz="1000" dirty="0">
                <a:solidFill>
                  <a:srgbClr val="7030A0"/>
                </a:solidFill>
                <a:latin typeface="XCCW Joined 10a" panose="03050602040000000000" pitchFamily="66" charset="0"/>
              </a:rPr>
              <a:t>The Ancient Greeks lived about 4,000 years ago. Ancient Greece was made up of many city-states. These city-states were protected by a powerful city.  Each city-state had its own laws, customs and rulers. Many city-states were at war with each other.</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327"/>
          <a:stretch/>
        </p:blipFill>
        <p:spPr>
          <a:xfrm>
            <a:off x="1047752" y="4059705"/>
            <a:ext cx="2572601" cy="2649375"/>
          </a:xfrm>
          <a:prstGeom prst="rect">
            <a:avLst/>
          </a:prstGeom>
        </p:spPr>
      </p:pic>
      <p:sp>
        <p:nvSpPr>
          <p:cNvPr id="7" name="TextBox 6"/>
          <p:cNvSpPr txBox="1"/>
          <p:nvPr/>
        </p:nvSpPr>
        <p:spPr>
          <a:xfrm>
            <a:off x="4201737" y="2112496"/>
            <a:ext cx="2178802" cy="276999"/>
          </a:xfrm>
          <a:prstGeom prst="rect">
            <a:avLst/>
          </a:prstGeom>
          <a:noFill/>
        </p:spPr>
        <p:txBody>
          <a:bodyPr wrap="none" rtlCol="0">
            <a:spAutoFit/>
          </a:bodyPr>
          <a:lstStyle/>
          <a:p>
            <a:r>
              <a:rPr lang="en-GB" sz="1200" b="1" u="sng" dirty="0">
                <a:solidFill>
                  <a:srgbClr val="7030A0"/>
                </a:solidFill>
                <a:latin typeface="XCCW Joined 10a" panose="03050602040000000000" pitchFamily="66" charset="0"/>
              </a:rPr>
              <a:t>Life in Ancient Greece</a:t>
            </a:r>
          </a:p>
        </p:txBody>
      </p:sp>
      <p:sp>
        <p:nvSpPr>
          <p:cNvPr id="8" name="TextBox 7"/>
          <p:cNvSpPr txBox="1"/>
          <p:nvPr/>
        </p:nvSpPr>
        <p:spPr>
          <a:xfrm>
            <a:off x="3644657" y="2331854"/>
            <a:ext cx="3451468" cy="4401205"/>
          </a:xfrm>
          <a:prstGeom prst="rect">
            <a:avLst/>
          </a:prstGeom>
          <a:noFill/>
        </p:spPr>
        <p:txBody>
          <a:bodyPr wrap="square" rtlCol="0">
            <a:spAutoFit/>
          </a:bodyPr>
          <a:lstStyle/>
          <a:p>
            <a:r>
              <a:rPr lang="en-GB" sz="1000" dirty="0">
                <a:solidFill>
                  <a:srgbClr val="7030A0"/>
                </a:solidFill>
                <a:latin typeface="XCCW Joined 10a" panose="03050602040000000000" pitchFamily="66" charset="0"/>
              </a:rPr>
              <a:t>Ancient Greece was a warm, dry country. Most people worked as farmers, fishermen or traders.</a:t>
            </a:r>
          </a:p>
          <a:p>
            <a:br>
              <a:rPr lang="en-GB" sz="1000" dirty="0">
                <a:solidFill>
                  <a:srgbClr val="7030A0"/>
                </a:solidFill>
                <a:latin typeface="XCCW Joined 10a" panose="03050602040000000000" pitchFamily="66" charset="0"/>
              </a:rPr>
            </a:br>
            <a:r>
              <a:rPr lang="en-GB" sz="1000" b="1" u="sng" dirty="0">
                <a:solidFill>
                  <a:srgbClr val="7030A0"/>
                </a:solidFill>
                <a:latin typeface="XCCW Joined 10a" panose="03050602040000000000" pitchFamily="66" charset="0"/>
              </a:rPr>
              <a:t>Homes</a:t>
            </a:r>
          </a:p>
          <a:p>
            <a:r>
              <a:rPr lang="en-GB" sz="1000" dirty="0">
                <a:solidFill>
                  <a:srgbClr val="7030A0"/>
                </a:solidFill>
                <a:latin typeface="XCCW Joined 10a" panose="03050602040000000000" pitchFamily="66" charset="0"/>
              </a:rPr>
              <a:t>Ancient Greek homes were usually built around a central courtyard. The walls were built from wood and mud bricks, with small windows. Rich people decorated their walls with paintings and colourful tiles. There were no bathrooms so people washed in public baths or streams. Mattresses were stuffed with wool, feathers or dry grass.</a:t>
            </a:r>
          </a:p>
          <a:p>
            <a:endParaRPr lang="en-GB" sz="1000" dirty="0">
              <a:solidFill>
                <a:srgbClr val="7030A0"/>
              </a:solidFill>
              <a:latin typeface="XCCW Joined 10a" panose="03050602040000000000" pitchFamily="66" charset="0"/>
            </a:endParaRPr>
          </a:p>
          <a:p>
            <a:r>
              <a:rPr lang="en-GB" sz="1000" b="1" u="sng" dirty="0">
                <a:solidFill>
                  <a:srgbClr val="7030A0"/>
                </a:solidFill>
                <a:latin typeface="XCCW Joined 10a" panose="03050602040000000000" pitchFamily="66" charset="0"/>
              </a:rPr>
              <a:t>Family</a:t>
            </a:r>
          </a:p>
          <a:p>
            <a:r>
              <a:rPr lang="en-GB" sz="1000" dirty="0">
                <a:solidFill>
                  <a:srgbClr val="7030A0"/>
                </a:solidFill>
                <a:latin typeface="XCCW Joined 10a" panose="03050602040000000000" pitchFamily="66" charset="0"/>
              </a:rPr>
              <a:t>Men made all the important decisions in ancient Greece. Women were mostly expected to look after the home and were taught home-making skills, such as cooking and weaving. However, women and girls in the city-state of Sparta had more freedom and were taught to read and write. Spartan children were sent away from home when they were 6 or 7 years old. Boys were trained as soldiers and girls went to school.</a:t>
            </a:r>
          </a:p>
        </p:txBody>
      </p:sp>
      <p:sp>
        <p:nvSpPr>
          <p:cNvPr id="9" name="TextBox 8"/>
          <p:cNvSpPr txBox="1"/>
          <p:nvPr/>
        </p:nvSpPr>
        <p:spPr>
          <a:xfrm>
            <a:off x="7559536" y="2031117"/>
            <a:ext cx="1473480" cy="276999"/>
          </a:xfrm>
          <a:prstGeom prst="rect">
            <a:avLst/>
          </a:prstGeom>
          <a:noFill/>
        </p:spPr>
        <p:txBody>
          <a:bodyPr wrap="none" rtlCol="0">
            <a:spAutoFit/>
          </a:bodyPr>
          <a:lstStyle/>
          <a:p>
            <a:r>
              <a:rPr lang="en-GB" sz="1200" b="1" u="sng" dirty="0">
                <a:solidFill>
                  <a:srgbClr val="7030A0"/>
                </a:solidFill>
                <a:latin typeface="XCCW Joined 10a" panose="03050602040000000000" pitchFamily="66" charset="0"/>
              </a:rPr>
              <a:t>Greek Soldiers</a:t>
            </a:r>
          </a:p>
        </p:txBody>
      </p:sp>
      <p:sp>
        <p:nvSpPr>
          <p:cNvPr id="10" name="TextBox 9"/>
          <p:cNvSpPr txBox="1"/>
          <p:nvPr/>
        </p:nvSpPr>
        <p:spPr>
          <a:xfrm>
            <a:off x="7120429" y="2288337"/>
            <a:ext cx="2537068" cy="2246769"/>
          </a:xfrm>
          <a:prstGeom prst="rect">
            <a:avLst/>
          </a:prstGeom>
          <a:noFill/>
        </p:spPr>
        <p:txBody>
          <a:bodyPr wrap="square" rtlCol="0">
            <a:spAutoFit/>
          </a:bodyPr>
          <a:lstStyle/>
          <a:p>
            <a:r>
              <a:rPr lang="en-GB" sz="1000" dirty="0">
                <a:solidFill>
                  <a:srgbClr val="7030A0"/>
                </a:solidFill>
                <a:latin typeface="XCCW Joined 10a" panose="03050602040000000000" pitchFamily="66" charset="0"/>
              </a:rPr>
              <a:t>War was a big part of life in ancient Greece. The armies were mainly made up of foot soldiers, known as hoplites. They fought with a long spear and used a large shield for protection. In battle, hoplites fought together as a team. They would line up and interlock their shields to create a shield wall, then point their spears over the top. This formation, known as the phalanx, was very effective.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685" y="4697343"/>
            <a:ext cx="2726240" cy="1579095"/>
          </a:xfrm>
          <a:prstGeom prst="rect">
            <a:avLst/>
          </a:prstGeom>
        </p:spPr>
      </p:pic>
    </p:spTree>
    <p:extLst>
      <p:ext uri="{BB962C8B-B14F-4D97-AF65-F5344CB8AC3E}">
        <p14:creationId xmlns:p14="http://schemas.microsoft.com/office/powerpoint/2010/main" val="65181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516" y="1430893"/>
            <a:ext cx="1859572" cy="5216813"/>
          </a:xfrm>
          <a:prstGeom prst="rect">
            <a:avLst/>
          </a:prstGeom>
          <a:noFill/>
        </p:spPr>
        <p:txBody>
          <a:bodyPr wrap="square" rtlCol="0">
            <a:spAutoFit/>
          </a:bodyPr>
          <a:lstStyle/>
          <a:p>
            <a:r>
              <a:rPr lang="en-GB" sz="900" b="1" u="sng" dirty="0">
                <a:solidFill>
                  <a:srgbClr val="7030A0"/>
                </a:solidFill>
                <a:latin typeface="XCCW Joined 10a" panose="03050602040000000000" pitchFamily="66" charset="0"/>
              </a:rPr>
              <a:t>1600BC</a:t>
            </a:r>
            <a:r>
              <a:rPr lang="en-GB" sz="900" dirty="0">
                <a:solidFill>
                  <a:srgbClr val="7030A0"/>
                </a:solidFill>
                <a:latin typeface="XCCW Joined 10a" panose="03050602040000000000" pitchFamily="66" charset="0"/>
              </a:rPr>
              <a:t> Greek civilisation begins. City-states are formed.</a:t>
            </a:r>
          </a:p>
          <a:p>
            <a:r>
              <a:rPr lang="en-GB" sz="900" b="1" u="sng" dirty="0">
                <a:solidFill>
                  <a:srgbClr val="7030A0"/>
                </a:solidFill>
                <a:latin typeface="XCCW Joined 10a" panose="03050602040000000000" pitchFamily="66" charset="0"/>
              </a:rPr>
              <a:t>1200BC</a:t>
            </a:r>
            <a:r>
              <a:rPr lang="en-GB" sz="900" dirty="0">
                <a:solidFill>
                  <a:srgbClr val="7030A0"/>
                </a:solidFill>
                <a:latin typeface="XCCW Joined 10a" panose="03050602040000000000" pitchFamily="66" charset="0"/>
              </a:rPr>
              <a:t> The Trojan War is fought between ancient Greek city-states and the city of Troy.</a:t>
            </a:r>
          </a:p>
          <a:p>
            <a:r>
              <a:rPr lang="en-GB" sz="900" b="1" u="sng" dirty="0">
                <a:solidFill>
                  <a:srgbClr val="7030A0"/>
                </a:solidFill>
                <a:latin typeface="XCCW Joined 10a" panose="03050602040000000000" pitchFamily="66" charset="0"/>
              </a:rPr>
              <a:t>850-700BC</a:t>
            </a:r>
            <a:r>
              <a:rPr lang="en-GB" sz="900" dirty="0">
                <a:solidFill>
                  <a:srgbClr val="7030A0"/>
                </a:solidFill>
                <a:latin typeface="XCCW Joined 10a" panose="03050602040000000000" pitchFamily="66" charset="0"/>
              </a:rPr>
              <a:t> The Greek alphabet is developed.</a:t>
            </a:r>
          </a:p>
          <a:p>
            <a:r>
              <a:rPr lang="en-GB" sz="900" b="1" u="sng" dirty="0">
                <a:solidFill>
                  <a:srgbClr val="7030A0"/>
                </a:solidFill>
                <a:latin typeface="XCCW Joined 10a" panose="03050602040000000000" pitchFamily="66" charset="0"/>
              </a:rPr>
              <a:t>776BC</a:t>
            </a:r>
            <a:r>
              <a:rPr lang="en-GB" sz="900" dirty="0">
                <a:solidFill>
                  <a:srgbClr val="7030A0"/>
                </a:solidFill>
                <a:latin typeface="XCCW Joined 10a" panose="03050602040000000000" pitchFamily="66" charset="0"/>
              </a:rPr>
              <a:t> The first Olympic Games are held in honour of the god Zeus.</a:t>
            </a:r>
          </a:p>
          <a:p>
            <a:r>
              <a:rPr lang="en-GB" sz="900" b="1" u="sng" dirty="0">
                <a:solidFill>
                  <a:srgbClr val="7030A0"/>
                </a:solidFill>
                <a:latin typeface="XCCW Joined 10a" panose="03050602040000000000" pitchFamily="66" charset="0"/>
              </a:rPr>
              <a:t>600BC</a:t>
            </a:r>
            <a:r>
              <a:rPr lang="en-GB" sz="900" dirty="0">
                <a:solidFill>
                  <a:srgbClr val="7030A0"/>
                </a:solidFill>
                <a:latin typeface="XCCW Joined 10a" panose="03050602040000000000" pitchFamily="66" charset="0"/>
              </a:rPr>
              <a:t> Greek coins are introduced.</a:t>
            </a:r>
          </a:p>
          <a:p>
            <a:r>
              <a:rPr lang="en-GB" sz="900" b="1" u="sng" dirty="0">
                <a:solidFill>
                  <a:srgbClr val="7030A0"/>
                </a:solidFill>
                <a:latin typeface="XCCW Joined 10a" panose="03050602040000000000" pitchFamily="66" charset="0"/>
              </a:rPr>
              <a:t>508BC</a:t>
            </a:r>
            <a:r>
              <a:rPr lang="en-GB" sz="900" dirty="0">
                <a:solidFill>
                  <a:srgbClr val="7030A0"/>
                </a:solidFill>
                <a:latin typeface="XCCW Joined 10a" panose="03050602040000000000" pitchFamily="66" charset="0"/>
              </a:rPr>
              <a:t> Democracy is introduced in Athens, where citizens vote for people to be their representatives.</a:t>
            </a:r>
          </a:p>
          <a:p>
            <a:r>
              <a:rPr lang="en-GB" sz="900" b="1" u="sng" dirty="0">
                <a:solidFill>
                  <a:srgbClr val="7030A0"/>
                </a:solidFill>
                <a:latin typeface="XCCW Joined 10a" panose="03050602040000000000" pitchFamily="66" charset="0"/>
              </a:rPr>
              <a:t>490BC</a:t>
            </a:r>
            <a:r>
              <a:rPr lang="en-GB" sz="900" dirty="0">
                <a:solidFill>
                  <a:srgbClr val="7030A0"/>
                </a:solidFill>
                <a:latin typeface="XCCW Joined 10a" panose="03050602040000000000" pitchFamily="66" charset="0"/>
              </a:rPr>
              <a:t> The Greeks win the Battle of Marathon against the Persians.</a:t>
            </a:r>
          </a:p>
          <a:p>
            <a:r>
              <a:rPr lang="en-GB" sz="900" b="1" u="sng" dirty="0">
                <a:solidFill>
                  <a:srgbClr val="7030A0"/>
                </a:solidFill>
                <a:latin typeface="XCCW Joined 10a" panose="03050602040000000000" pitchFamily="66" charset="0"/>
              </a:rPr>
              <a:t>336BC</a:t>
            </a:r>
            <a:r>
              <a:rPr lang="en-GB" sz="900" dirty="0">
                <a:solidFill>
                  <a:srgbClr val="7030A0"/>
                </a:solidFill>
                <a:latin typeface="XCCW Joined 10a" panose="03050602040000000000" pitchFamily="66" charset="0"/>
              </a:rPr>
              <a:t> Alexander the Great, King of Macedonia, invades and conquers Persia and Egypt.</a:t>
            </a:r>
          </a:p>
          <a:p>
            <a:r>
              <a:rPr lang="en-GB" sz="900" b="1" u="sng" dirty="0">
                <a:solidFill>
                  <a:srgbClr val="7030A0"/>
                </a:solidFill>
                <a:latin typeface="XCCW Joined 10a" panose="03050602040000000000" pitchFamily="66" charset="0"/>
              </a:rPr>
              <a:t>323BC</a:t>
            </a:r>
            <a:r>
              <a:rPr lang="en-GB" sz="900" dirty="0">
                <a:solidFill>
                  <a:srgbClr val="7030A0"/>
                </a:solidFill>
                <a:latin typeface="XCCW Joined 10a" panose="03050602040000000000" pitchFamily="66" charset="0"/>
              </a:rPr>
              <a:t> Ancient Greek civilisation begins to decline after the death of Alexander the Great.</a:t>
            </a:r>
          </a:p>
          <a:p>
            <a:r>
              <a:rPr lang="en-GB" sz="900" b="1" u="sng" dirty="0">
                <a:solidFill>
                  <a:srgbClr val="7030A0"/>
                </a:solidFill>
                <a:latin typeface="XCCW Joined 10a" panose="03050602040000000000" pitchFamily="66" charset="0"/>
              </a:rPr>
              <a:t>146BC</a:t>
            </a:r>
            <a:r>
              <a:rPr lang="en-GB" sz="900" dirty="0">
                <a:solidFill>
                  <a:srgbClr val="7030A0"/>
                </a:solidFill>
                <a:latin typeface="XCCW Joined 10a" panose="03050602040000000000" pitchFamily="66" charset="0"/>
              </a:rPr>
              <a:t> The Romans conquer ancient Greece and Greece becomes part of the Roman Empire.</a:t>
            </a:r>
          </a:p>
        </p:txBody>
      </p:sp>
      <p:sp>
        <p:nvSpPr>
          <p:cNvPr id="3" name="TextBox 2"/>
          <p:cNvSpPr txBox="1"/>
          <p:nvPr/>
        </p:nvSpPr>
        <p:spPr>
          <a:xfrm>
            <a:off x="1527076" y="1182127"/>
            <a:ext cx="880369" cy="276999"/>
          </a:xfrm>
          <a:prstGeom prst="rect">
            <a:avLst/>
          </a:prstGeom>
          <a:noFill/>
        </p:spPr>
        <p:txBody>
          <a:bodyPr wrap="none" rtlCol="0">
            <a:spAutoFit/>
          </a:bodyPr>
          <a:lstStyle/>
          <a:p>
            <a:r>
              <a:rPr lang="en-GB" sz="1200" b="1" u="sng" dirty="0">
                <a:solidFill>
                  <a:srgbClr val="7030A0"/>
                </a:solidFill>
                <a:latin typeface="XCCW Joined 10a" panose="03050602040000000000" pitchFamily="66" charset="0"/>
              </a:rPr>
              <a:t>Timeline</a:t>
            </a:r>
          </a:p>
        </p:txBody>
      </p:sp>
      <p:sp>
        <p:nvSpPr>
          <p:cNvPr id="4" name="TextBox 3"/>
          <p:cNvSpPr txBox="1"/>
          <p:nvPr/>
        </p:nvSpPr>
        <p:spPr>
          <a:xfrm>
            <a:off x="6910390" y="1566386"/>
            <a:ext cx="2862260" cy="4247317"/>
          </a:xfrm>
          <a:prstGeom prst="rect">
            <a:avLst/>
          </a:prstGeom>
          <a:noFill/>
        </p:spPr>
        <p:txBody>
          <a:bodyPr wrap="square" rtlCol="0">
            <a:spAutoFit/>
          </a:bodyPr>
          <a:lstStyle/>
          <a:p>
            <a:r>
              <a:rPr lang="en-GB" sz="1000" b="1" u="sng" dirty="0">
                <a:solidFill>
                  <a:srgbClr val="7030A0"/>
                </a:solidFill>
                <a:latin typeface="XCCW Joined 10a" panose="03050602040000000000" pitchFamily="66" charset="0"/>
              </a:rPr>
              <a:t>city-state</a:t>
            </a:r>
            <a:r>
              <a:rPr lang="en-GB" sz="1000" dirty="0">
                <a:solidFill>
                  <a:srgbClr val="7030A0"/>
                </a:solidFill>
                <a:latin typeface="XCCW Joined 10a" panose="03050602040000000000" pitchFamily="66" charset="0"/>
              </a:rPr>
              <a:t> An ancient city and the surrounding area with an independent government in ancient Greece.</a:t>
            </a:r>
          </a:p>
          <a:p>
            <a:r>
              <a:rPr lang="en-GB" sz="1000" b="1" u="sng" dirty="0">
                <a:solidFill>
                  <a:srgbClr val="7030A0"/>
                </a:solidFill>
                <a:latin typeface="XCCW Joined 10a" panose="03050602040000000000" pitchFamily="66" charset="0"/>
              </a:rPr>
              <a:t>conquer</a:t>
            </a:r>
            <a:r>
              <a:rPr lang="en-GB" sz="1000" dirty="0">
                <a:solidFill>
                  <a:srgbClr val="7030A0"/>
                </a:solidFill>
                <a:latin typeface="XCCW Joined 10a" panose="03050602040000000000" pitchFamily="66" charset="0"/>
              </a:rPr>
              <a:t> To take control of another country and its people, usually after a war or battle.</a:t>
            </a:r>
          </a:p>
          <a:p>
            <a:r>
              <a:rPr lang="en-GB" sz="1000" b="1" u="sng" dirty="0">
                <a:solidFill>
                  <a:srgbClr val="7030A0"/>
                </a:solidFill>
                <a:latin typeface="XCCW Joined 10a" panose="03050602040000000000" pitchFamily="66" charset="0"/>
              </a:rPr>
              <a:t>democracy</a:t>
            </a:r>
            <a:r>
              <a:rPr lang="en-GB" sz="1000" dirty="0">
                <a:solidFill>
                  <a:srgbClr val="7030A0"/>
                </a:solidFill>
                <a:latin typeface="XCCW Joined 10a" panose="03050602040000000000" pitchFamily="66" charset="0"/>
              </a:rPr>
              <a:t> A system where the government is elected by the people.</a:t>
            </a:r>
          </a:p>
          <a:p>
            <a:r>
              <a:rPr lang="en-GB" sz="1000" b="1" u="sng" dirty="0">
                <a:solidFill>
                  <a:srgbClr val="7030A0"/>
                </a:solidFill>
                <a:latin typeface="XCCW Joined 10a" panose="03050602040000000000" pitchFamily="66" charset="0"/>
              </a:rPr>
              <a:t>hoplite</a:t>
            </a:r>
            <a:r>
              <a:rPr lang="en-GB" sz="1000" dirty="0">
                <a:solidFill>
                  <a:srgbClr val="7030A0"/>
                </a:solidFill>
                <a:latin typeface="XCCW Joined 10a" panose="03050602040000000000" pitchFamily="66" charset="0"/>
              </a:rPr>
              <a:t> A heavily armoured, non-professional foot soldier of ancient Greece.</a:t>
            </a:r>
          </a:p>
          <a:p>
            <a:r>
              <a:rPr lang="en-GB" sz="1000" b="1" u="sng" dirty="0">
                <a:solidFill>
                  <a:srgbClr val="7030A0"/>
                </a:solidFill>
                <a:latin typeface="XCCW Joined 10a" panose="03050602040000000000" pitchFamily="66" charset="0"/>
              </a:rPr>
              <a:t>labyrinth</a:t>
            </a:r>
            <a:r>
              <a:rPr lang="en-GB" sz="1000" dirty="0">
                <a:solidFill>
                  <a:srgbClr val="7030A0"/>
                </a:solidFill>
                <a:latin typeface="XCCW Joined 10a" panose="03050602040000000000" pitchFamily="66" charset="0"/>
              </a:rPr>
              <a:t> A confusing set of complicated, connecting passages and blind alleys that make it easy to get lost.</a:t>
            </a:r>
          </a:p>
          <a:p>
            <a:r>
              <a:rPr lang="en-GB" sz="1000" b="1" u="sng" dirty="0">
                <a:solidFill>
                  <a:srgbClr val="7030A0"/>
                </a:solidFill>
                <a:latin typeface="XCCW Joined 10a" panose="03050602040000000000" pitchFamily="66" charset="0"/>
              </a:rPr>
              <a:t>minotaur</a:t>
            </a:r>
            <a:r>
              <a:rPr lang="en-GB" sz="1000" dirty="0">
                <a:solidFill>
                  <a:srgbClr val="7030A0"/>
                </a:solidFill>
                <a:latin typeface="XCCW Joined 10a" panose="03050602040000000000" pitchFamily="66" charset="0"/>
              </a:rPr>
              <a:t> In Greek mythology, a monster that is half man and half bull, who lived in the centre of a labyrinth.</a:t>
            </a:r>
          </a:p>
          <a:p>
            <a:r>
              <a:rPr lang="en-GB" sz="1000" b="1" u="sng" dirty="0">
                <a:solidFill>
                  <a:srgbClr val="7030A0"/>
                </a:solidFill>
                <a:latin typeface="XCCW Joined 10a" panose="03050602040000000000" pitchFamily="66" charset="0"/>
              </a:rPr>
              <a:t>Mount Olympus </a:t>
            </a:r>
            <a:r>
              <a:rPr lang="en-GB" sz="1000" dirty="0">
                <a:solidFill>
                  <a:srgbClr val="7030A0"/>
                </a:solidFill>
                <a:latin typeface="XCCW Joined 10a" panose="03050602040000000000" pitchFamily="66" charset="0"/>
              </a:rPr>
              <a:t>A mountain peak in Greece where the ancient Greeks believed the gods lived.</a:t>
            </a:r>
          </a:p>
          <a:p>
            <a:r>
              <a:rPr lang="en-GB" sz="1000" b="1" u="sng" dirty="0">
                <a:solidFill>
                  <a:srgbClr val="7030A0"/>
                </a:solidFill>
                <a:latin typeface="XCCW Joined 10a" panose="03050602040000000000" pitchFamily="66" charset="0"/>
              </a:rPr>
              <a:t>myth</a:t>
            </a:r>
            <a:r>
              <a:rPr lang="en-GB" sz="1000" dirty="0">
                <a:solidFill>
                  <a:srgbClr val="7030A0"/>
                </a:solidFill>
                <a:latin typeface="XCCW Joined 10a" panose="03050602040000000000" pitchFamily="66" charset="0"/>
              </a:rPr>
              <a:t> An ancient story that explains the early history of a group of people.</a:t>
            </a:r>
          </a:p>
        </p:txBody>
      </p:sp>
      <p:sp>
        <p:nvSpPr>
          <p:cNvPr id="5" name="TextBox 4"/>
          <p:cNvSpPr txBox="1"/>
          <p:nvPr/>
        </p:nvSpPr>
        <p:spPr>
          <a:xfrm>
            <a:off x="7661176" y="1196027"/>
            <a:ext cx="1010213" cy="276999"/>
          </a:xfrm>
          <a:prstGeom prst="rect">
            <a:avLst/>
          </a:prstGeom>
          <a:noFill/>
        </p:spPr>
        <p:txBody>
          <a:bodyPr wrap="none" rtlCol="0">
            <a:spAutoFit/>
          </a:bodyPr>
          <a:lstStyle/>
          <a:p>
            <a:r>
              <a:rPr lang="en-GB" sz="1200" b="1" u="sng" dirty="0">
                <a:solidFill>
                  <a:srgbClr val="7030A0"/>
                </a:solidFill>
                <a:latin typeface="XCCW Joined 10a" panose="03050602040000000000" pitchFamily="66" charset="0"/>
              </a:rPr>
              <a:t>Glossary</a:t>
            </a:r>
          </a:p>
        </p:txBody>
      </p:sp>
      <p:sp>
        <p:nvSpPr>
          <p:cNvPr id="7" name="TextBox 6"/>
          <p:cNvSpPr txBox="1"/>
          <p:nvPr/>
        </p:nvSpPr>
        <p:spPr>
          <a:xfrm>
            <a:off x="4148268" y="4312862"/>
            <a:ext cx="1292341" cy="276999"/>
          </a:xfrm>
          <a:prstGeom prst="rect">
            <a:avLst/>
          </a:prstGeom>
          <a:noFill/>
        </p:spPr>
        <p:txBody>
          <a:bodyPr wrap="none" rtlCol="0">
            <a:spAutoFit/>
          </a:bodyPr>
          <a:lstStyle/>
          <a:p>
            <a:r>
              <a:rPr lang="en-GB" sz="1200" b="1" u="sng" dirty="0">
                <a:solidFill>
                  <a:srgbClr val="7030A0"/>
                </a:solidFill>
                <a:latin typeface="XCCW Joined 10a" panose="03050602040000000000" pitchFamily="66" charset="0"/>
              </a:rPr>
              <a:t>Greek myths</a:t>
            </a:r>
          </a:p>
        </p:txBody>
      </p:sp>
      <p:sp>
        <p:nvSpPr>
          <p:cNvPr id="8" name="TextBox 7"/>
          <p:cNvSpPr txBox="1"/>
          <p:nvPr/>
        </p:nvSpPr>
        <p:spPr>
          <a:xfrm>
            <a:off x="2898285" y="4585356"/>
            <a:ext cx="4024680" cy="2092881"/>
          </a:xfrm>
          <a:prstGeom prst="rect">
            <a:avLst/>
          </a:prstGeom>
          <a:noFill/>
        </p:spPr>
        <p:txBody>
          <a:bodyPr wrap="square" rtlCol="0">
            <a:spAutoFit/>
          </a:bodyPr>
          <a:lstStyle/>
          <a:p>
            <a:r>
              <a:rPr lang="en-GB" sz="1000" dirty="0">
                <a:solidFill>
                  <a:srgbClr val="7030A0"/>
                </a:solidFill>
                <a:latin typeface="XCCW Joined 10a" panose="03050602040000000000" pitchFamily="66" charset="0"/>
              </a:rPr>
              <a:t>Greek myths are stories about the gods and magical creatures of ancient Greece. They taught people about values such as bravery, intelligence, right and wrong.</a:t>
            </a:r>
          </a:p>
          <a:p>
            <a:r>
              <a:rPr lang="en-GB" sz="1000" b="1" u="sng" dirty="0">
                <a:solidFill>
                  <a:srgbClr val="7030A0"/>
                </a:solidFill>
                <a:latin typeface="XCCW Joined 10a" panose="03050602040000000000" pitchFamily="66" charset="0"/>
              </a:rPr>
              <a:t>Icarus and Daedalus</a:t>
            </a:r>
          </a:p>
          <a:p>
            <a:r>
              <a:rPr lang="en-GB" sz="1000" dirty="0">
                <a:solidFill>
                  <a:srgbClr val="7030A0"/>
                </a:solidFill>
                <a:latin typeface="XCCW Joined 10a" panose="03050602040000000000" pitchFamily="66" charset="0"/>
              </a:rPr>
              <a:t>Daedalus and his son, Icarus, built a labyrinth for King Minos of Crete. They were locked up but escaped by making wings from feathers and wax.</a:t>
            </a:r>
          </a:p>
          <a:p>
            <a:r>
              <a:rPr lang="en-GB" sz="1000" b="1" u="sng" dirty="0">
                <a:solidFill>
                  <a:srgbClr val="7030A0"/>
                </a:solidFill>
                <a:latin typeface="XCCW Joined 10a" panose="03050602040000000000" pitchFamily="66" charset="0"/>
              </a:rPr>
              <a:t>Theseus and the Minotaur</a:t>
            </a:r>
          </a:p>
          <a:p>
            <a:r>
              <a:rPr lang="en-GB" sz="1000" dirty="0">
                <a:solidFill>
                  <a:srgbClr val="7030A0"/>
                </a:solidFill>
                <a:latin typeface="XCCW Joined 10a" panose="03050602040000000000" pitchFamily="66" charset="0"/>
              </a:rPr>
              <a:t>Theseus from Athens killed the minotaur belonging to King Minos and escaped from Crete with Princess Ariadne.</a:t>
            </a:r>
          </a:p>
        </p:txBody>
      </p:sp>
      <p:sp>
        <p:nvSpPr>
          <p:cNvPr id="9" name="TextBox 8"/>
          <p:cNvSpPr txBox="1"/>
          <p:nvPr/>
        </p:nvSpPr>
        <p:spPr>
          <a:xfrm>
            <a:off x="4167006" y="1182127"/>
            <a:ext cx="2138727" cy="276999"/>
          </a:xfrm>
          <a:prstGeom prst="rect">
            <a:avLst/>
          </a:prstGeom>
          <a:noFill/>
        </p:spPr>
        <p:txBody>
          <a:bodyPr wrap="none" rtlCol="0">
            <a:spAutoFit/>
          </a:bodyPr>
          <a:lstStyle/>
          <a:p>
            <a:r>
              <a:rPr lang="en-GB" sz="1200" b="1" u="sng" dirty="0">
                <a:solidFill>
                  <a:srgbClr val="7030A0"/>
                </a:solidFill>
                <a:latin typeface="XCCW Joined 10a" panose="03050602040000000000" pitchFamily="66" charset="0"/>
              </a:rPr>
              <a:t>Gods and goddesses</a:t>
            </a:r>
          </a:p>
        </p:txBody>
      </p:sp>
      <p:sp>
        <p:nvSpPr>
          <p:cNvPr id="10" name="TextBox 9"/>
          <p:cNvSpPr txBox="1"/>
          <p:nvPr/>
        </p:nvSpPr>
        <p:spPr>
          <a:xfrm>
            <a:off x="3028950" y="1429375"/>
            <a:ext cx="3881440" cy="1477328"/>
          </a:xfrm>
          <a:prstGeom prst="rect">
            <a:avLst/>
          </a:prstGeom>
          <a:noFill/>
        </p:spPr>
        <p:txBody>
          <a:bodyPr wrap="square" rtlCol="0">
            <a:spAutoFit/>
          </a:bodyPr>
          <a:lstStyle/>
          <a:p>
            <a:r>
              <a:rPr lang="en-GB" sz="1000" dirty="0">
                <a:solidFill>
                  <a:srgbClr val="7030A0"/>
                </a:solidFill>
                <a:latin typeface="XCCW Joined 10a" panose="03050602040000000000" pitchFamily="66" charset="0"/>
              </a:rPr>
              <a:t>The ancient Greeks believed the gods and goddesses watched over them from the top of Mount Olympus and that each god or goddess had a power over a different part of the world.</a:t>
            </a:r>
          </a:p>
          <a:p>
            <a:r>
              <a:rPr lang="en-GB" sz="1000" b="1" dirty="0">
                <a:solidFill>
                  <a:srgbClr val="7030A0"/>
                </a:solidFill>
                <a:latin typeface="XCCW Joined 10a" panose="03050602040000000000" pitchFamily="66" charset="0"/>
              </a:rPr>
              <a:t>Zeus</a:t>
            </a:r>
            <a:r>
              <a:rPr lang="en-GB" sz="1000" dirty="0">
                <a:solidFill>
                  <a:srgbClr val="7030A0"/>
                </a:solidFill>
                <a:latin typeface="XCCW Joined 10a" panose="03050602040000000000" pitchFamily="66" charset="0"/>
              </a:rPr>
              <a:t> – king of the gods and ruler of the skies</a:t>
            </a:r>
          </a:p>
          <a:p>
            <a:r>
              <a:rPr lang="en-GB" sz="1000" b="1" dirty="0">
                <a:solidFill>
                  <a:srgbClr val="7030A0"/>
                </a:solidFill>
                <a:latin typeface="XCCW Joined 10a" panose="03050602040000000000" pitchFamily="66" charset="0"/>
              </a:rPr>
              <a:t>Poseidon</a:t>
            </a:r>
            <a:r>
              <a:rPr lang="en-GB" sz="1000" dirty="0">
                <a:solidFill>
                  <a:srgbClr val="7030A0"/>
                </a:solidFill>
                <a:latin typeface="XCCW Joined 10a" panose="03050602040000000000" pitchFamily="66" charset="0"/>
              </a:rPr>
              <a:t> – god of the sea</a:t>
            </a:r>
          </a:p>
          <a:p>
            <a:r>
              <a:rPr lang="en-GB" sz="1000" b="1" dirty="0">
                <a:solidFill>
                  <a:srgbClr val="7030A0"/>
                </a:solidFill>
                <a:latin typeface="XCCW Joined 10a" panose="03050602040000000000" pitchFamily="66" charset="0"/>
              </a:rPr>
              <a:t>Hades</a:t>
            </a:r>
            <a:r>
              <a:rPr lang="en-GB" sz="1000" dirty="0">
                <a:solidFill>
                  <a:srgbClr val="7030A0"/>
                </a:solidFill>
                <a:latin typeface="XCCW Joined 10a" panose="03050602040000000000" pitchFamily="66" charset="0"/>
              </a:rPr>
              <a:t> – god of the underworld</a:t>
            </a:r>
          </a:p>
          <a:p>
            <a:r>
              <a:rPr lang="en-GB" sz="1000" b="1" dirty="0">
                <a:solidFill>
                  <a:srgbClr val="7030A0"/>
                </a:solidFill>
                <a:latin typeface="XCCW Joined 10a" panose="03050602040000000000" pitchFamily="66" charset="0"/>
              </a:rPr>
              <a:t>Demeter</a:t>
            </a:r>
            <a:r>
              <a:rPr lang="en-GB" sz="1000" dirty="0">
                <a:solidFill>
                  <a:srgbClr val="7030A0"/>
                </a:solidFill>
                <a:latin typeface="XCCW Joined 10a" panose="03050602040000000000" pitchFamily="66" charset="0"/>
              </a:rPr>
              <a:t> – goddess of the Earth and harvest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710" y="2975789"/>
            <a:ext cx="2260260" cy="118663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906" y="2906703"/>
            <a:ext cx="1481053" cy="1481053"/>
          </a:xfrm>
          <a:prstGeom prst="rect">
            <a:avLst/>
          </a:prstGeom>
        </p:spPr>
      </p:pic>
    </p:spTree>
    <p:extLst>
      <p:ext uri="{BB962C8B-B14F-4D97-AF65-F5344CB8AC3E}">
        <p14:creationId xmlns:p14="http://schemas.microsoft.com/office/powerpoint/2010/main" val="22095109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6" ma:contentTypeDescription="Create a new document." ma:contentTypeScope="" ma:versionID="e629aedb26c0bdc50998f9dc435be638">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7fb0a9ac5de3e1e5dea0d2c6694aecdd"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287C2178-ACAE-49DD-987F-C6D78E4342C9}"/>
</file>

<file path=customXml/itemProps2.xml><?xml version="1.0" encoding="utf-8"?>
<ds:datastoreItem xmlns:ds="http://schemas.openxmlformats.org/officeDocument/2006/customXml" ds:itemID="{E0EE5EE7-F652-4945-929F-3558FE323573}"/>
</file>

<file path=customXml/itemProps3.xml><?xml version="1.0" encoding="utf-8"?>
<ds:datastoreItem xmlns:ds="http://schemas.openxmlformats.org/officeDocument/2006/customXml" ds:itemID="{6AF368DF-16B3-47D6-ACEA-468806D7B072}"/>
</file>

<file path=docProps/app.xml><?xml version="1.0" encoding="utf-8"?>
<Properties xmlns="http://schemas.openxmlformats.org/officeDocument/2006/extended-properties" xmlns:vt="http://schemas.openxmlformats.org/officeDocument/2006/docPropsVTypes">
  <Template>Office Theme</Template>
  <TotalTime>384</TotalTime>
  <Words>797</Words>
  <Application>Microsoft Office PowerPoint</Application>
  <PresentationFormat>Custom</PresentationFormat>
  <Paragraphs>45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XCCW Joined 10a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Wright</dc:creator>
  <cp:lastModifiedBy>Paige Prescott</cp:lastModifiedBy>
  <cp:revision>20</cp:revision>
  <dcterms:created xsi:type="dcterms:W3CDTF">2018-08-02T12:30:09Z</dcterms:created>
  <dcterms:modified xsi:type="dcterms:W3CDTF">2023-09-19T15:53:59Z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