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C5"/>
    <a:srgbClr val="B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2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03F762-EF96-446A-BB95-F2D341D18F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98" y="0"/>
            <a:ext cx="989720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8317-A932-44D3-A316-6DEA5E727E8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5827" y="872334"/>
            <a:ext cx="316952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Glossary</a:t>
            </a:r>
          </a:p>
          <a:p>
            <a:endParaRPr lang="en-GB" sz="140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r>
              <a:rPr lang="en-GB" sz="1000" b="1" dirty="0">
                <a:latin typeface="CCW Cursive Writing 10" panose="03050602040000000000" pitchFamily="66" charset="0"/>
              </a:rPr>
              <a:t>Cage- </a:t>
            </a:r>
            <a:r>
              <a:rPr lang="en-GB" sz="1000" dirty="0">
                <a:latin typeface="CCW Cursive Writing 10" panose="03050602040000000000" pitchFamily="66" charset="0"/>
              </a:rPr>
              <a:t>A structure made with bars or wires.</a:t>
            </a:r>
          </a:p>
          <a:p>
            <a:endParaRPr lang="en-GB" sz="1000" b="1" dirty="0">
              <a:latin typeface="CCW Cursive Writing 10" panose="03050602040000000000" pitchFamily="66" charset="0"/>
            </a:endParaRPr>
          </a:p>
          <a:p>
            <a:r>
              <a:rPr lang="en-GB" sz="1000" b="1" dirty="0">
                <a:latin typeface="CCW Cursive Writing 10" panose="03050602040000000000" pitchFamily="66" charset="0"/>
              </a:rPr>
              <a:t>Design Criteria- </a:t>
            </a:r>
            <a:r>
              <a:rPr lang="en-GB" sz="1000" dirty="0">
                <a:latin typeface="CCW Cursive Writing 10" panose="03050602040000000000" pitchFamily="66" charset="0"/>
              </a:rPr>
              <a:t>A list of objectives to be included in the final product</a:t>
            </a:r>
            <a:r>
              <a:rPr lang="en-GB" sz="1000" b="1" dirty="0">
                <a:latin typeface="CCW Cursive Writing 10" panose="03050602040000000000" pitchFamily="66" charset="0"/>
              </a:rPr>
              <a:t> </a:t>
            </a:r>
            <a:r>
              <a:rPr lang="en-GB" sz="1000" dirty="0" err="1">
                <a:latin typeface="CCW Cursive Writing 10" panose="03050602040000000000" pitchFamily="66" charset="0"/>
              </a:rPr>
              <a:t>e.g</a:t>
            </a:r>
            <a:r>
              <a:rPr lang="en-GB" sz="1000" dirty="0">
                <a:latin typeface="CCW Cursive Writing 10" panose="03050602040000000000" pitchFamily="66" charset="0"/>
              </a:rPr>
              <a:t> size of product, purpose, features to be included etc</a:t>
            </a:r>
          </a:p>
          <a:p>
            <a:endParaRPr lang="en-GB" sz="1000" b="1" dirty="0">
              <a:latin typeface="CCW Cursive Writing 10" panose="03050602040000000000" pitchFamily="66" charset="0"/>
            </a:endParaRPr>
          </a:p>
          <a:p>
            <a:r>
              <a:rPr lang="en-GB" sz="1000" b="1" dirty="0">
                <a:latin typeface="CCW Cursive Writing 10" panose="03050602040000000000" pitchFamily="66" charset="0"/>
              </a:rPr>
              <a:t>Exploded diagram </a:t>
            </a:r>
            <a:r>
              <a:rPr lang="en-GB" sz="1000" dirty="0">
                <a:latin typeface="CCW Cursive Writing 10" panose="03050602040000000000" pitchFamily="66" charset="0"/>
              </a:rPr>
              <a:t>A detailed diagram that shows each component and how it fits together.</a:t>
            </a:r>
          </a:p>
          <a:p>
            <a:endParaRPr lang="en-GB" sz="1000" b="1" dirty="0">
              <a:latin typeface="CCW Cursive Writing 10" panose="03050602040000000000" pitchFamily="66" charset="0"/>
            </a:endParaRPr>
          </a:p>
          <a:p>
            <a:r>
              <a:rPr lang="en-GB" sz="1000" b="1" dirty="0">
                <a:latin typeface="CCW Cursive Writing 10" panose="03050602040000000000" pitchFamily="66" charset="0"/>
              </a:rPr>
              <a:t>Hinge</a:t>
            </a:r>
            <a:r>
              <a:rPr lang="en-GB" sz="1000" dirty="0">
                <a:latin typeface="CCW Cursive Writing 10" panose="03050602040000000000" pitchFamily="66" charset="0"/>
              </a:rPr>
              <a:t>- A product that allows movement between two objects such as a door and a frame.</a:t>
            </a:r>
          </a:p>
          <a:p>
            <a:endParaRPr lang="en-GB" sz="1000" dirty="0">
              <a:latin typeface="CCW Cursive Writing 10" panose="03050602040000000000" pitchFamily="66" charset="0"/>
            </a:endParaRPr>
          </a:p>
          <a:p>
            <a:endParaRPr lang="en-GB" sz="1000" dirty="0">
              <a:latin typeface="CCW Cursive Writing 10" panose="03050602040000000000" pitchFamily="66" charset="0"/>
            </a:endParaRPr>
          </a:p>
          <a:p>
            <a:endParaRPr lang="en-GB" sz="1000" dirty="0">
              <a:latin typeface="CCW Cursive Writing 10" panose="03050602040000000000" pitchFamily="66" charset="0"/>
            </a:endParaRPr>
          </a:p>
          <a:p>
            <a:endParaRPr lang="en-GB" sz="1100" dirty="0">
              <a:latin typeface="CCW Cursive Writing 10" panose="03050602040000000000" pitchFamily="66" charset="0"/>
            </a:endParaRPr>
          </a:p>
          <a:p>
            <a:endParaRPr lang="en-GB" sz="1100" dirty="0">
              <a:latin typeface="CCW Cursive Writing 10" panose="03050602040000000000" pitchFamily="66" charset="0"/>
            </a:endParaRPr>
          </a:p>
          <a:p>
            <a:endParaRPr lang="en-GB" sz="1100" b="1" u="sng" dirty="0">
              <a:solidFill>
                <a:srgbClr val="7030A0"/>
              </a:solidFill>
              <a:latin typeface="CCW Cursive Writing 10" panose="03050602040000000000" pitchFamily="66" charset="0"/>
            </a:endParaRPr>
          </a:p>
          <a:p>
            <a:endParaRPr lang="en-GB" sz="1400" dirty="0">
              <a:latin typeface="XCCW Joined 10a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400" dirty="0">
              <a:latin typeface="CCW Cursive Writing 10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0234" y="872334"/>
            <a:ext cx="618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DT Structures</a:t>
            </a:r>
          </a:p>
          <a:p>
            <a:pPr algn="ctr"/>
            <a:r>
              <a:rPr lang="en-GB" sz="1600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Mechanisms- Hinges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5A17A-5D20-4FED-9AAE-506537A9F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33" y="1371507"/>
            <a:ext cx="1272619" cy="1007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D7167-6F15-40E6-A3AE-BE32245FD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908" y="1393282"/>
            <a:ext cx="2761008" cy="16043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46AE2F-C0C3-4F83-9DFA-FE3D764D1E0D}"/>
              </a:ext>
            </a:extLst>
          </p:cNvPr>
          <p:cNvSpPr/>
          <p:nvPr/>
        </p:nvSpPr>
        <p:spPr>
          <a:xfrm>
            <a:off x="699504" y="2964087"/>
            <a:ext cx="5021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Miner’s bird </a:t>
            </a:r>
            <a:r>
              <a:rPr lang="en-GB" sz="1200" b="1" dirty="0">
                <a:latin typeface="XCCW Joined 10a" panose="03050602040000000000" pitchFamily="66" charset="0"/>
              </a:rPr>
              <a:t>cages</a:t>
            </a:r>
            <a:r>
              <a:rPr lang="en-GB" sz="1200" dirty="0">
                <a:latin typeface="XCCW Joined 10a" panose="03050602040000000000" pitchFamily="66" charset="0"/>
              </a:rPr>
              <a:t> were often small and cube shaped with a vertical bars. Most were made of wood and included a perch, food dish, door and handle on the top.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8CF69-59C6-42EB-A497-AE62BB9E5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294" y="1457109"/>
            <a:ext cx="788238" cy="111239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0CA2819-EAED-4925-8A84-F8C32892C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31" y="3867694"/>
            <a:ext cx="949021" cy="9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9C008B70-F29A-40D2-9ABE-5FA271751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33" y="4889831"/>
            <a:ext cx="18608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200" dirty="0">
                <a:solidFill>
                  <a:schemeClr val="tx1"/>
                </a:solidFill>
                <a:latin typeface="XCCW Joined 10a" panose="03050602040000000000" pitchFamily="66" charset="0"/>
              </a:rPr>
              <a:t>Doors, gates, cages and lids all use </a:t>
            </a:r>
            <a:r>
              <a:rPr lang="en-GB" altLang="en-US" sz="1200" b="1" dirty="0">
                <a:solidFill>
                  <a:schemeClr val="tx1"/>
                </a:solidFill>
                <a:latin typeface="XCCW Joined 10a" panose="03050602040000000000" pitchFamily="66" charset="0"/>
              </a:rPr>
              <a:t>hinges</a:t>
            </a:r>
            <a:r>
              <a:rPr lang="en-GB" altLang="en-US" sz="1200" dirty="0">
                <a:solidFill>
                  <a:schemeClr val="tx1"/>
                </a:solidFill>
                <a:latin typeface="XCCW Joined 10a" panose="03050602040000000000" pitchFamily="66" charset="0"/>
              </a:rPr>
              <a:t> to allow them to open and close.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DB827-3F63-4963-A829-D0FEF5BF0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797" y="3812009"/>
            <a:ext cx="1407650" cy="9495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65666C-AFAA-46BC-924A-70C9F5B34B2B}"/>
              </a:ext>
            </a:extLst>
          </p:cNvPr>
          <p:cNvSpPr/>
          <p:nvPr/>
        </p:nvSpPr>
        <p:spPr>
          <a:xfrm>
            <a:off x="2887745" y="4907488"/>
            <a:ext cx="3859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A simple </a:t>
            </a:r>
            <a:r>
              <a:rPr lang="en-GB" sz="1200" b="1" dirty="0">
                <a:latin typeface="XCCW Joined 10a" panose="03050602040000000000" pitchFamily="66" charset="0"/>
              </a:rPr>
              <a:t>hinge</a:t>
            </a:r>
            <a:r>
              <a:rPr lang="en-GB" sz="1200" dirty="0">
                <a:latin typeface="XCCW Joined 10a" panose="03050602040000000000" pitchFamily="66" charset="0"/>
              </a:rPr>
              <a:t> consists of two separate leaves, joined in the centre around a pin. The knuckles surround the pin and allow the two leaves to move – making a door or lid open and close.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40C3B9-4AE1-40A1-8AB5-54DFCB598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8587" y="4143715"/>
            <a:ext cx="908594" cy="1015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F95588-AA84-42D4-BEF1-C4D75D3D4501}"/>
              </a:ext>
            </a:extLst>
          </p:cNvPr>
          <p:cNvSpPr txBox="1"/>
          <p:nvPr/>
        </p:nvSpPr>
        <p:spPr>
          <a:xfrm>
            <a:off x="6882686" y="5074497"/>
            <a:ext cx="2243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Designers use </a:t>
            </a:r>
            <a:r>
              <a:rPr lang="en-GB" sz="1200" b="1" dirty="0">
                <a:latin typeface="XCCW Joined 10a" panose="03050602040000000000" pitchFamily="66" charset="0"/>
              </a:rPr>
              <a:t>exploded diagrams </a:t>
            </a:r>
            <a:r>
              <a:rPr lang="en-GB" sz="1200" dirty="0">
                <a:latin typeface="XCCW Joined 10a" panose="03050602040000000000" pitchFamily="66" charset="0"/>
              </a:rPr>
              <a:t>to show users how to make their products.</a:t>
            </a:r>
          </a:p>
        </p:txBody>
      </p:sp>
    </p:spTree>
    <p:extLst>
      <p:ext uri="{BB962C8B-B14F-4D97-AF65-F5344CB8AC3E}">
        <p14:creationId xmlns:p14="http://schemas.microsoft.com/office/powerpoint/2010/main" val="313178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F3D86C4A-83A6-4C15-90CB-2D3EE3358017}"/>
</file>

<file path=customXml/itemProps2.xml><?xml version="1.0" encoding="utf-8"?>
<ds:datastoreItem xmlns:ds="http://schemas.openxmlformats.org/officeDocument/2006/customXml" ds:itemID="{B6831623-5D94-4648-A40A-4538C4C81F2C}"/>
</file>

<file path=customXml/itemProps3.xml><?xml version="1.0" encoding="utf-8"?>
<ds:datastoreItem xmlns:ds="http://schemas.openxmlformats.org/officeDocument/2006/customXml" ds:itemID="{44755446-C7BA-456E-A01C-83FE4617BA0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177</Words>
  <Application>Microsoft Office PowerPoint</Application>
  <PresentationFormat>A4 Paper (210x297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CCW Cursive Writing 10</vt:lpstr>
      <vt:lpstr>Sassoon Infant Rg</vt:lpstr>
      <vt:lpstr>XCCW Joined 10a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Carlisle</dc:creator>
  <cp:lastModifiedBy>Pam Carlisle</cp:lastModifiedBy>
  <cp:revision>58</cp:revision>
  <cp:lastPrinted>2022-01-17T11:20:45Z</cp:lastPrinted>
  <dcterms:created xsi:type="dcterms:W3CDTF">2022-01-17T11:18:33Z</dcterms:created>
  <dcterms:modified xsi:type="dcterms:W3CDTF">2023-05-23T07:40:59Z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