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55D86A-9316-4638-A169-15927AF5B5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98" y="0"/>
            <a:ext cx="989720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9425" y="820861"/>
            <a:ext cx="27541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endParaRPr lang="en-GB" sz="1000" b="1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Counter</a:t>
            </a:r>
            <a:r>
              <a:rPr lang="en-GB" sz="950" dirty="0">
                <a:latin typeface="CCW Cursive Writing 10" panose="03050602040000000000" pitchFamily="66" charset="0"/>
              </a:rPr>
              <a:t> </a:t>
            </a:r>
            <a:r>
              <a:rPr lang="en-GB" sz="950" b="1" dirty="0">
                <a:latin typeface="CCW Cursive Writing 10" panose="03050602040000000000" pitchFamily="66" charset="0"/>
              </a:rPr>
              <a:t>weight</a:t>
            </a:r>
            <a:r>
              <a:rPr lang="en-GB" sz="950" dirty="0">
                <a:latin typeface="CCW Cursive Writing 10" panose="03050602040000000000" pitchFamily="66" charset="0"/>
              </a:rPr>
              <a:t>-A weight on the opposite end of a load </a:t>
            </a:r>
          </a:p>
          <a:p>
            <a:endParaRPr lang="en-GB" sz="950" b="1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Design criteria- </a:t>
            </a:r>
            <a:r>
              <a:rPr lang="en-GB" sz="950" dirty="0">
                <a:latin typeface="CCW Cursive Writing 10" panose="03050602040000000000" pitchFamily="66" charset="0"/>
              </a:rPr>
              <a:t>List of objectives to be met.</a:t>
            </a:r>
          </a:p>
          <a:p>
            <a:endParaRPr lang="en-GB" sz="950" b="1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Effort</a:t>
            </a:r>
            <a:r>
              <a:rPr lang="en-GB" sz="950" dirty="0">
                <a:latin typeface="CCW Cursive Writing 10" panose="03050602040000000000" pitchFamily="66" charset="0"/>
              </a:rPr>
              <a:t>- The force applied.</a:t>
            </a:r>
          </a:p>
          <a:p>
            <a:endParaRPr lang="en-GB" sz="950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Fulcrum</a:t>
            </a:r>
            <a:r>
              <a:rPr lang="en-GB" sz="950" dirty="0">
                <a:latin typeface="CCW Cursive Writing 10" panose="03050602040000000000" pitchFamily="66" charset="0"/>
              </a:rPr>
              <a:t>- The part of a mechanism that lets the bar pivot.</a:t>
            </a:r>
          </a:p>
          <a:p>
            <a:endParaRPr lang="en-GB" sz="950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Lever</a:t>
            </a:r>
            <a:r>
              <a:rPr lang="en-GB" sz="950" dirty="0">
                <a:latin typeface="CCW Cursive Writing 10" panose="03050602040000000000" pitchFamily="66" charset="0"/>
              </a:rPr>
              <a:t>- Stiff bar</a:t>
            </a:r>
          </a:p>
          <a:p>
            <a:endParaRPr lang="en-GB" sz="950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Load</a:t>
            </a:r>
            <a:r>
              <a:rPr lang="en-GB" sz="950" dirty="0">
                <a:latin typeface="CCW Cursive Writing 10" panose="03050602040000000000" pitchFamily="66" charset="0"/>
              </a:rPr>
              <a:t>- The force produced</a:t>
            </a:r>
          </a:p>
          <a:p>
            <a:endParaRPr lang="en-GB" sz="950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Pivot</a:t>
            </a:r>
            <a:r>
              <a:rPr lang="en-GB" sz="950" dirty="0">
                <a:latin typeface="CCW Cursive Writing 10" panose="03050602040000000000" pitchFamily="66" charset="0"/>
              </a:rPr>
              <a:t>- Moving up and down or round and round from a central point.</a:t>
            </a:r>
          </a:p>
          <a:p>
            <a:endParaRPr lang="en-GB" sz="950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Projectile- </a:t>
            </a:r>
            <a:r>
              <a:rPr lang="en-GB" sz="950" dirty="0">
                <a:latin typeface="CCW Cursive Writing 10" panose="03050602040000000000" pitchFamily="66" charset="0"/>
              </a:rPr>
              <a:t>An object that is thrown though the air by force.</a:t>
            </a:r>
          </a:p>
          <a:p>
            <a:endParaRPr lang="en-GB" sz="950" b="1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Sling shot- </a:t>
            </a:r>
            <a:r>
              <a:rPr lang="en-GB" sz="950" dirty="0">
                <a:latin typeface="CCW Cursive Writing 10" panose="03050602040000000000" pitchFamily="66" charset="0"/>
              </a:rPr>
              <a:t>Used to shoot stones</a:t>
            </a:r>
            <a:r>
              <a:rPr lang="en-GB" sz="950" b="1" dirty="0">
                <a:latin typeface="CCW Cursive Writing 10" panose="03050602040000000000" pitchFamily="66" charset="0"/>
              </a:rPr>
              <a:t>.</a:t>
            </a:r>
          </a:p>
          <a:p>
            <a:endParaRPr lang="en-GB" sz="950" b="1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Stable- </a:t>
            </a:r>
            <a:r>
              <a:rPr lang="en-GB" sz="950" dirty="0">
                <a:latin typeface="CCW Cursive Writing 10" panose="03050602040000000000" pitchFamily="66" charset="0"/>
              </a:rPr>
              <a:t>Not likely to fall down.</a:t>
            </a:r>
          </a:p>
          <a:p>
            <a:endParaRPr lang="en-GB" sz="950" b="1" dirty="0">
              <a:latin typeface="CCW Cursive Writing 10" panose="03050602040000000000" pitchFamily="66" charset="0"/>
            </a:endParaRPr>
          </a:p>
          <a:p>
            <a:r>
              <a:rPr lang="en-GB" sz="950" b="1" dirty="0">
                <a:latin typeface="CCW Cursive Writing 10" panose="03050602040000000000" pitchFamily="66" charset="0"/>
              </a:rPr>
              <a:t>Trebuchet</a:t>
            </a:r>
            <a:r>
              <a:rPr lang="en-GB" sz="950" dirty="0">
                <a:latin typeface="CCW Cursive Writing 10" panose="03050602040000000000" pitchFamily="66" charset="0"/>
              </a:rPr>
              <a:t>- A medieval mechanism similar to a catapult.</a:t>
            </a:r>
          </a:p>
          <a:p>
            <a:endParaRPr lang="en-GB" sz="14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endParaRPr lang="en-GB" sz="1400" dirty="0">
              <a:latin typeface="XCCW Joined 10a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521" y="874049"/>
            <a:ext cx="4619198" cy="38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DT Mechanisms- Levers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36B71-A010-464E-85B3-6975F1514A38}"/>
              </a:ext>
            </a:extLst>
          </p:cNvPr>
          <p:cNvSpPr/>
          <p:nvPr/>
        </p:nvSpPr>
        <p:spPr>
          <a:xfrm>
            <a:off x="3483849" y="2284080"/>
            <a:ext cx="301284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XCCW Joined 10a" panose="03050602040000000000" pitchFamily="66" charset="0"/>
              </a:rPr>
              <a:t>A lever pivots  around a fulcrum. It reduces the amount of force needed to move or lift a load. The force you apply is called the ‘</a:t>
            </a:r>
            <a:r>
              <a:rPr lang="en-GB" sz="1100" b="1" dirty="0">
                <a:latin typeface="XCCW Joined 10a" panose="03050602040000000000" pitchFamily="66" charset="0"/>
              </a:rPr>
              <a:t>effort</a:t>
            </a:r>
            <a:r>
              <a:rPr lang="en-GB" sz="1100" dirty="0">
                <a:latin typeface="XCCW Joined 10a" panose="03050602040000000000" pitchFamily="66" charset="0"/>
              </a:rPr>
              <a:t> ’ and the force you produce is called the ‘</a:t>
            </a:r>
            <a:r>
              <a:rPr lang="en-GB" sz="1100" b="1" dirty="0">
                <a:latin typeface="XCCW Joined 10a" panose="03050602040000000000" pitchFamily="66" charset="0"/>
              </a:rPr>
              <a:t>load</a:t>
            </a:r>
            <a:r>
              <a:rPr lang="en-GB" sz="1100" dirty="0">
                <a:latin typeface="XCCW Joined 10a" panose="03050602040000000000" pitchFamily="66" charset="0"/>
              </a:rPr>
              <a:t>’. There are different classes (types) of lever. When the fulcrum is in the middle, this is a 1</a:t>
            </a:r>
            <a:r>
              <a:rPr lang="en-GB" sz="1100" baseline="30000" dirty="0">
                <a:latin typeface="XCCW Joined 10a" panose="03050602040000000000" pitchFamily="66" charset="0"/>
              </a:rPr>
              <a:t>st</a:t>
            </a:r>
            <a:r>
              <a:rPr lang="en-GB" sz="1100" dirty="0">
                <a:latin typeface="XCCW Joined 10a" panose="03050602040000000000" pitchFamily="66" charset="0"/>
              </a:rPr>
              <a:t> class lever.</a:t>
            </a:r>
          </a:p>
          <a:p>
            <a:r>
              <a:rPr lang="en-GB" sz="1200" dirty="0">
                <a:latin typeface="XCCW Joined 10a" panose="03050602040000000000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C149BE-AC53-4E3D-B47E-19159D760A40}"/>
              </a:ext>
            </a:extLst>
          </p:cNvPr>
          <p:cNvSpPr/>
          <p:nvPr/>
        </p:nvSpPr>
        <p:spPr>
          <a:xfrm>
            <a:off x="619734" y="2509436"/>
            <a:ext cx="28862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XCCW Joined 10a" panose="03050602040000000000" pitchFamily="66" charset="0"/>
              </a:rPr>
              <a:t>The </a:t>
            </a:r>
            <a:r>
              <a:rPr lang="en-GB" sz="1100" b="1" dirty="0">
                <a:latin typeface="XCCW Joined 10a" panose="03050602040000000000" pitchFamily="66" charset="0"/>
              </a:rPr>
              <a:t>trebuchet</a:t>
            </a:r>
            <a:r>
              <a:rPr lang="en-GB" sz="1100" dirty="0">
                <a:latin typeface="XCCW Joined 10a" panose="03050602040000000000" pitchFamily="66" charset="0"/>
              </a:rPr>
              <a:t> was a weapon that had a </a:t>
            </a:r>
            <a:r>
              <a:rPr lang="en-GB" sz="1100" b="1" dirty="0">
                <a:latin typeface="XCCW Joined 10a" panose="03050602040000000000" pitchFamily="66" charset="0"/>
              </a:rPr>
              <a:t>sling shot </a:t>
            </a:r>
            <a:r>
              <a:rPr lang="en-GB" sz="1100" dirty="0">
                <a:latin typeface="XCCW Joined 10a" panose="03050602040000000000" pitchFamily="66" charset="0"/>
              </a:rPr>
              <a:t>filled with stones.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Once the counterweight was released, the lever swung upwards quickly, </a:t>
            </a:r>
            <a:r>
              <a:rPr lang="en-GB" sz="1100" b="1" dirty="0">
                <a:latin typeface="XCCW Joined 10a" panose="03050602040000000000" pitchFamily="66" charset="0"/>
              </a:rPr>
              <a:t>projecting</a:t>
            </a:r>
            <a:r>
              <a:rPr lang="en-GB" sz="1100" dirty="0">
                <a:latin typeface="XCCW Joined 10a" panose="03050602040000000000" pitchFamily="66" charset="0"/>
              </a:rPr>
              <a:t> the rocks far away.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89D1F2-B522-412F-B58F-9EF255E07CE9}"/>
              </a:ext>
            </a:extLst>
          </p:cNvPr>
          <p:cNvSpPr txBox="1"/>
          <p:nvPr/>
        </p:nvSpPr>
        <p:spPr>
          <a:xfrm>
            <a:off x="3446576" y="5106400"/>
            <a:ext cx="3093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A detailed plan can show the materials you intend to use for each part of your mechanism and ensure you include the correct </a:t>
            </a:r>
            <a:r>
              <a:rPr lang="en-GB" sz="1200" b="1" dirty="0">
                <a:latin typeface="XCCW Joined 10a" panose="03050602040000000000" pitchFamily="66" charset="0"/>
              </a:rPr>
              <a:t>design criteria</a:t>
            </a:r>
            <a:r>
              <a:rPr lang="en-GB" sz="1200" dirty="0">
                <a:latin typeface="XCCW Joined 10a" panose="03050602040000000000" pitchFamily="66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DEEBFC-8BDE-4F00-A780-DABB19D4FED0}"/>
              </a:ext>
            </a:extLst>
          </p:cNvPr>
          <p:cNvSpPr/>
          <p:nvPr/>
        </p:nvSpPr>
        <p:spPr>
          <a:xfrm>
            <a:off x="619734" y="4636708"/>
            <a:ext cx="2754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XCCW Joined 10a" panose="03050602040000000000" pitchFamily="66" charset="0"/>
              </a:rPr>
              <a:t>Triangles can help strengthen a structure because they won’t collapse under a lot of weight..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XCCW Joined 10a" panose="03050602040000000000" pitchFamily="66" charset="0"/>
              </a:rPr>
              <a:t>Wide, level bases ensure structures are </a:t>
            </a:r>
            <a:r>
              <a:rPr lang="en-GB" sz="1100" b="1" dirty="0">
                <a:latin typeface="XCCW Joined 10a" panose="03050602040000000000" pitchFamily="66" charset="0"/>
              </a:rPr>
              <a:t>stable</a:t>
            </a:r>
            <a:r>
              <a:rPr lang="en-GB" sz="1100" dirty="0">
                <a:latin typeface="XCCW Joined 10a" panose="03050602040000000000" pitchFamily="66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XCCW Joined 10a" panose="03050602040000000000" pitchFamily="66" charset="0"/>
              </a:rPr>
              <a:t>Adding weight to the base can help stop it moving.</a:t>
            </a:r>
            <a:endParaRPr lang="en-GB" sz="11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6F700D-CDFC-48A2-A019-EC01479A3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00" y="3770602"/>
            <a:ext cx="1000370" cy="8661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CEF9C7F-8A2C-4382-962D-0877855D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536" y="3935112"/>
            <a:ext cx="2110968" cy="12259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0F51746-EA67-4674-BF6C-49F5DEDF2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73" y="1262372"/>
            <a:ext cx="2167073" cy="12470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8B07FDD-1224-4915-9839-91BEF328E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619" y="1289984"/>
            <a:ext cx="1591822" cy="9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FC8A59B6-CB09-479B-BE22-8A750FED7595}"/>
</file>

<file path=customXml/itemProps2.xml><?xml version="1.0" encoding="utf-8"?>
<ds:datastoreItem xmlns:ds="http://schemas.openxmlformats.org/officeDocument/2006/customXml" ds:itemID="{D230A857-29D2-402B-811F-A68E2C650B10}"/>
</file>

<file path=customXml/itemProps3.xml><?xml version="1.0" encoding="utf-8"?>
<ds:datastoreItem xmlns:ds="http://schemas.openxmlformats.org/officeDocument/2006/customXml" ds:itemID="{AC1E1B43-C2E1-4246-BDE1-8AC68F46A45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258</Words>
  <Application>Microsoft Office PowerPoint</Application>
  <PresentationFormat>A4 Paper (210x297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CCW Cursive Writing 10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50</cp:revision>
  <cp:lastPrinted>2022-01-17T11:20:45Z</cp:lastPrinted>
  <dcterms:created xsi:type="dcterms:W3CDTF">2022-01-17T11:18:33Z</dcterms:created>
  <dcterms:modified xsi:type="dcterms:W3CDTF">2022-07-23T13:47:05Z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