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
  </p:notesMasterIdLst>
  <p:sldIdLst>
    <p:sldId id="26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80" d="100"/>
          <a:sy n="80" d="100"/>
        </p:scale>
        <p:origin x="9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0186F-90AA-4C4B-8A81-43DA782F37C1}" type="datetimeFigureOut">
              <a:rPr lang="en-GB" smtClean="0"/>
              <a:t>06/09/2023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6E74A-4E55-4C9B-8EA6-238D946D082F}" type="slidenum">
              <a:rPr lang="en-GB" smtClean="0"/>
              <a:t>‹#›</a:t>
            </a:fld>
            <a:endParaRPr lang="en-GB"/>
          </a:p>
        </p:txBody>
      </p:sp>
    </p:spTree>
    <p:extLst>
      <p:ext uri="{BB962C8B-B14F-4D97-AF65-F5344CB8AC3E}">
        <p14:creationId xmlns:p14="http://schemas.microsoft.com/office/powerpoint/2010/main" val="243199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94F2F4-C86F-45E0-8ED4-AA093234474E}"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6F0157-8CA2-4B71-ADF6-D9E3C827F11D}" type="slidenum">
              <a:rPr lang="en-GB" smtClean="0"/>
              <a:t>‹#›</a:t>
            </a:fld>
            <a:endParaRPr lang="en-GB"/>
          </a:p>
        </p:txBody>
      </p:sp>
    </p:spTree>
    <p:extLst>
      <p:ext uri="{BB962C8B-B14F-4D97-AF65-F5344CB8AC3E}">
        <p14:creationId xmlns:p14="http://schemas.microsoft.com/office/powerpoint/2010/main" val="28590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94F2F4-C86F-45E0-8ED4-AA093234474E}"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6F0157-8CA2-4B71-ADF6-D9E3C827F11D}" type="slidenum">
              <a:rPr lang="en-GB" smtClean="0"/>
              <a:t>‹#›</a:t>
            </a:fld>
            <a:endParaRPr lang="en-GB"/>
          </a:p>
        </p:txBody>
      </p:sp>
    </p:spTree>
    <p:extLst>
      <p:ext uri="{BB962C8B-B14F-4D97-AF65-F5344CB8AC3E}">
        <p14:creationId xmlns:p14="http://schemas.microsoft.com/office/powerpoint/2010/main" val="392509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94F2F4-C86F-45E0-8ED4-AA093234474E}"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6F0157-8CA2-4B71-ADF6-D9E3C827F11D}" type="slidenum">
              <a:rPr lang="en-GB" smtClean="0"/>
              <a:t>‹#›</a:t>
            </a:fld>
            <a:endParaRPr lang="en-GB"/>
          </a:p>
        </p:txBody>
      </p:sp>
    </p:spTree>
    <p:extLst>
      <p:ext uri="{BB962C8B-B14F-4D97-AF65-F5344CB8AC3E}">
        <p14:creationId xmlns:p14="http://schemas.microsoft.com/office/powerpoint/2010/main" val="282620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94F2F4-C86F-45E0-8ED4-AA093234474E}"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6F0157-8CA2-4B71-ADF6-D9E3C827F11D}" type="slidenum">
              <a:rPr lang="en-GB" smtClean="0"/>
              <a:t>‹#›</a:t>
            </a:fld>
            <a:endParaRPr lang="en-GB"/>
          </a:p>
        </p:txBody>
      </p:sp>
      <p:pic>
        <p:nvPicPr>
          <p:cNvPr id="7" name="Picture 6">
            <a:extLst>
              <a:ext uri="{FF2B5EF4-FFF2-40B4-BE49-F238E27FC236}">
                <a16:creationId xmlns:a16="http://schemas.microsoft.com/office/drawing/2014/main" id="{26C68CB1-B7AC-4A54-89C1-CBB0A1EE17D4}"/>
              </a:ext>
            </a:extLst>
          </p:cNvPr>
          <p:cNvPicPr>
            <a:picLocks noChangeAspect="1"/>
          </p:cNvPicPr>
          <p:nvPr userDrawn="1"/>
        </p:nvPicPr>
        <p:blipFill rotWithShape="1">
          <a:blip r:embed="rId2"/>
          <a:srcRect l="28391" t="18618" r="20562" b="13319"/>
          <a:stretch/>
        </p:blipFill>
        <p:spPr>
          <a:xfrm>
            <a:off x="0" y="0"/>
            <a:ext cx="9144000" cy="6851468"/>
          </a:xfrm>
          <a:prstGeom prst="rect">
            <a:avLst/>
          </a:prstGeom>
        </p:spPr>
      </p:pic>
    </p:spTree>
    <p:extLst>
      <p:ext uri="{BB962C8B-B14F-4D97-AF65-F5344CB8AC3E}">
        <p14:creationId xmlns:p14="http://schemas.microsoft.com/office/powerpoint/2010/main" val="336654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94F2F4-C86F-45E0-8ED4-AA093234474E}"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6F0157-8CA2-4B71-ADF6-D9E3C827F11D}" type="slidenum">
              <a:rPr lang="en-GB" smtClean="0"/>
              <a:t>‹#›</a:t>
            </a:fld>
            <a:endParaRPr lang="en-GB"/>
          </a:p>
        </p:txBody>
      </p:sp>
    </p:spTree>
    <p:extLst>
      <p:ext uri="{BB962C8B-B14F-4D97-AF65-F5344CB8AC3E}">
        <p14:creationId xmlns:p14="http://schemas.microsoft.com/office/powerpoint/2010/main" val="49113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94F2F4-C86F-45E0-8ED4-AA093234474E}"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6F0157-8CA2-4B71-ADF6-D9E3C827F11D}" type="slidenum">
              <a:rPr lang="en-GB" smtClean="0"/>
              <a:t>‹#›</a:t>
            </a:fld>
            <a:endParaRPr lang="en-GB"/>
          </a:p>
        </p:txBody>
      </p:sp>
    </p:spTree>
    <p:extLst>
      <p:ext uri="{BB962C8B-B14F-4D97-AF65-F5344CB8AC3E}">
        <p14:creationId xmlns:p14="http://schemas.microsoft.com/office/powerpoint/2010/main" val="85682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94F2F4-C86F-45E0-8ED4-AA093234474E}" type="datetimeFigureOut">
              <a:rPr lang="en-GB" smtClean="0"/>
              <a:t>06/09/2023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6F0157-8CA2-4B71-ADF6-D9E3C827F11D}" type="slidenum">
              <a:rPr lang="en-GB" smtClean="0"/>
              <a:t>‹#›</a:t>
            </a:fld>
            <a:endParaRPr lang="en-GB"/>
          </a:p>
        </p:txBody>
      </p:sp>
    </p:spTree>
    <p:extLst>
      <p:ext uri="{BB962C8B-B14F-4D97-AF65-F5344CB8AC3E}">
        <p14:creationId xmlns:p14="http://schemas.microsoft.com/office/powerpoint/2010/main" val="311611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94F2F4-C86F-45E0-8ED4-AA093234474E}" type="datetimeFigureOut">
              <a:rPr lang="en-GB" smtClean="0"/>
              <a:t>06/09/2023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6F0157-8CA2-4B71-ADF6-D9E3C827F11D}" type="slidenum">
              <a:rPr lang="en-GB" smtClean="0"/>
              <a:t>‹#›</a:t>
            </a:fld>
            <a:endParaRPr lang="en-GB"/>
          </a:p>
        </p:txBody>
      </p:sp>
    </p:spTree>
    <p:extLst>
      <p:ext uri="{BB962C8B-B14F-4D97-AF65-F5344CB8AC3E}">
        <p14:creationId xmlns:p14="http://schemas.microsoft.com/office/powerpoint/2010/main" val="71447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4F2F4-C86F-45E0-8ED4-AA093234474E}" type="datetimeFigureOut">
              <a:rPr lang="en-GB" smtClean="0"/>
              <a:t>06/09/2023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6F0157-8CA2-4B71-ADF6-D9E3C827F11D}" type="slidenum">
              <a:rPr lang="en-GB" smtClean="0"/>
              <a:t>‹#›</a:t>
            </a:fld>
            <a:endParaRPr lang="en-GB"/>
          </a:p>
        </p:txBody>
      </p:sp>
    </p:spTree>
    <p:extLst>
      <p:ext uri="{BB962C8B-B14F-4D97-AF65-F5344CB8AC3E}">
        <p14:creationId xmlns:p14="http://schemas.microsoft.com/office/powerpoint/2010/main" val="102686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94F2F4-C86F-45E0-8ED4-AA093234474E}"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6F0157-8CA2-4B71-ADF6-D9E3C827F11D}" type="slidenum">
              <a:rPr lang="en-GB" smtClean="0"/>
              <a:t>‹#›</a:t>
            </a:fld>
            <a:endParaRPr lang="en-GB"/>
          </a:p>
        </p:txBody>
      </p:sp>
    </p:spTree>
    <p:extLst>
      <p:ext uri="{BB962C8B-B14F-4D97-AF65-F5344CB8AC3E}">
        <p14:creationId xmlns:p14="http://schemas.microsoft.com/office/powerpoint/2010/main" val="87986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94F2F4-C86F-45E0-8ED4-AA093234474E}"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6F0157-8CA2-4B71-ADF6-D9E3C827F11D}" type="slidenum">
              <a:rPr lang="en-GB" smtClean="0"/>
              <a:t>‹#›</a:t>
            </a:fld>
            <a:endParaRPr lang="en-GB"/>
          </a:p>
        </p:txBody>
      </p:sp>
    </p:spTree>
    <p:extLst>
      <p:ext uri="{BB962C8B-B14F-4D97-AF65-F5344CB8AC3E}">
        <p14:creationId xmlns:p14="http://schemas.microsoft.com/office/powerpoint/2010/main" val="75656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4F2F4-C86F-45E0-8ED4-AA093234474E}" type="datetimeFigureOut">
              <a:rPr lang="en-GB" smtClean="0"/>
              <a:t>06/09/2023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F0157-8CA2-4B71-ADF6-D9E3C827F11D}" type="slidenum">
              <a:rPr lang="en-GB" smtClean="0"/>
              <a:t>‹#›</a:t>
            </a:fld>
            <a:endParaRPr lang="en-GB"/>
          </a:p>
        </p:txBody>
      </p:sp>
    </p:spTree>
    <p:extLst>
      <p:ext uri="{BB962C8B-B14F-4D97-AF65-F5344CB8AC3E}">
        <p14:creationId xmlns:p14="http://schemas.microsoft.com/office/powerpoint/2010/main" val="291251616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652DA8-9CBC-4E33-AAEC-AD57BB346405}"/>
              </a:ext>
            </a:extLst>
          </p:cNvPr>
          <p:cNvSpPr txBox="1"/>
          <p:nvPr/>
        </p:nvSpPr>
        <p:spPr>
          <a:xfrm>
            <a:off x="567830" y="534405"/>
            <a:ext cx="5624549" cy="369332"/>
          </a:xfrm>
          <a:prstGeom prst="rect">
            <a:avLst/>
          </a:prstGeom>
          <a:noFill/>
        </p:spPr>
        <p:txBody>
          <a:bodyPr wrap="square" rtlCol="0">
            <a:spAutoFit/>
          </a:bodyPr>
          <a:lstStyle/>
          <a:p>
            <a:r>
              <a:rPr lang="en-GB" dirty="0">
                <a:solidFill>
                  <a:schemeClr val="accent4">
                    <a:lumMod val="50000"/>
                  </a:schemeClr>
                </a:solidFill>
                <a:latin typeface="XCCW Joined 10a" panose="03050602040000000000" pitchFamily="66" charset="0"/>
              </a:rPr>
              <a:t>Art knowledge organiser-Clay</a:t>
            </a:r>
          </a:p>
        </p:txBody>
      </p:sp>
      <p:sp>
        <p:nvSpPr>
          <p:cNvPr id="6" name="TextBox 5">
            <a:extLst>
              <a:ext uri="{FF2B5EF4-FFF2-40B4-BE49-F238E27FC236}">
                <a16:creationId xmlns:a16="http://schemas.microsoft.com/office/drawing/2014/main" id="{0F0BD918-AE9D-42DA-BAAC-736DE60C6B0A}"/>
              </a:ext>
            </a:extLst>
          </p:cNvPr>
          <p:cNvSpPr txBox="1"/>
          <p:nvPr/>
        </p:nvSpPr>
        <p:spPr>
          <a:xfrm>
            <a:off x="6744154" y="870426"/>
            <a:ext cx="1971077" cy="5724644"/>
          </a:xfrm>
          <a:prstGeom prst="rect">
            <a:avLst/>
          </a:prstGeom>
          <a:noFill/>
        </p:spPr>
        <p:txBody>
          <a:bodyPr wrap="square" rtlCol="0">
            <a:spAutoFit/>
          </a:bodyPr>
          <a:lstStyle/>
          <a:p>
            <a:r>
              <a:rPr lang="en-GB" sz="1200" dirty="0">
                <a:solidFill>
                  <a:schemeClr val="accent4">
                    <a:lumMod val="50000"/>
                  </a:schemeClr>
                </a:solidFill>
                <a:latin typeface="XCCW Joined 10a" panose="03050602040000000000" pitchFamily="66" charset="0"/>
              </a:rPr>
              <a:t>Glossary</a:t>
            </a:r>
          </a:p>
          <a:p>
            <a:endParaRPr lang="en-GB" sz="1200" dirty="0">
              <a:solidFill>
                <a:schemeClr val="accent4">
                  <a:lumMod val="50000"/>
                </a:schemeClr>
              </a:solidFill>
              <a:latin typeface="XCCW Joined 10a" panose="03050602040000000000" pitchFamily="66" charset="0"/>
            </a:endParaRPr>
          </a:p>
          <a:p>
            <a:endParaRPr lang="en-GB" sz="1100" b="1" dirty="0">
              <a:latin typeface="XCCW Joined 10a" panose="03050602040000000000" pitchFamily="66" charset="0"/>
            </a:endParaRPr>
          </a:p>
          <a:p>
            <a:r>
              <a:rPr lang="en-GB" sz="1100" b="1" dirty="0">
                <a:latin typeface="XCCW Joined 10a" panose="03050602040000000000" pitchFamily="66" charset="0"/>
              </a:rPr>
              <a:t>Amphora- </a:t>
            </a:r>
            <a:r>
              <a:rPr lang="en-GB" sz="1100" dirty="0">
                <a:latin typeface="XCCW Joined 10a" panose="03050602040000000000" pitchFamily="66" charset="0"/>
              </a:rPr>
              <a:t>2 handles jars that stored wine, grain, oil and milk.</a:t>
            </a:r>
          </a:p>
          <a:p>
            <a:endParaRPr lang="en-GB" sz="1100" b="1" dirty="0">
              <a:latin typeface="XCCW Joined 10a" panose="03050602040000000000" pitchFamily="66" charset="0"/>
            </a:endParaRPr>
          </a:p>
          <a:p>
            <a:r>
              <a:rPr lang="en-GB" sz="1100" b="1" dirty="0">
                <a:latin typeface="XCCW Joined 10a" panose="03050602040000000000" pitchFamily="66" charset="0"/>
              </a:rPr>
              <a:t>Coils- </a:t>
            </a:r>
            <a:r>
              <a:rPr lang="en-GB" sz="1100" dirty="0">
                <a:latin typeface="XCCW Joined 10a" panose="03050602040000000000" pitchFamily="66" charset="0"/>
              </a:rPr>
              <a:t>Long sausage shaped pieces of clay.</a:t>
            </a:r>
          </a:p>
          <a:p>
            <a:endParaRPr lang="en-GB" sz="1100" dirty="0">
              <a:latin typeface="XCCW Joined 10a" panose="03050602040000000000" pitchFamily="66" charset="0"/>
            </a:endParaRPr>
          </a:p>
          <a:p>
            <a:r>
              <a:rPr lang="en-GB" sz="1100" b="1" dirty="0">
                <a:latin typeface="XCCW Joined 10a" panose="03050602040000000000" pitchFamily="66" charset="0"/>
              </a:rPr>
              <a:t>Ellipse</a:t>
            </a:r>
            <a:r>
              <a:rPr lang="en-GB" sz="1100" dirty="0">
                <a:latin typeface="XCCW Joined 10a" panose="03050602040000000000" pitchFamily="66" charset="0"/>
              </a:rPr>
              <a:t>- A flattened circle shape.</a:t>
            </a:r>
          </a:p>
          <a:p>
            <a:endParaRPr lang="en-GB" sz="1100" dirty="0">
              <a:latin typeface="XCCW Joined 10a" panose="03050602040000000000" pitchFamily="66" charset="0"/>
            </a:endParaRPr>
          </a:p>
          <a:p>
            <a:r>
              <a:rPr lang="en-GB" sz="1100" b="1" dirty="0">
                <a:latin typeface="XCCW Joined 10a" panose="03050602040000000000" pitchFamily="66" charset="0"/>
              </a:rPr>
              <a:t>Geometric</a:t>
            </a:r>
            <a:r>
              <a:rPr lang="en-GB" sz="1100" dirty="0">
                <a:latin typeface="XCCW Joined 10a" panose="03050602040000000000" pitchFamily="66" charset="0"/>
              </a:rPr>
              <a:t>- 2d shapes such as circles, squares and triangles.</a:t>
            </a:r>
          </a:p>
          <a:p>
            <a:endParaRPr lang="en-GB" sz="1100" dirty="0">
              <a:latin typeface="XCCW Joined 10a" panose="03050602040000000000" pitchFamily="66" charset="0"/>
            </a:endParaRPr>
          </a:p>
          <a:p>
            <a:r>
              <a:rPr lang="en-GB" sz="1100" b="1" dirty="0">
                <a:latin typeface="XCCW Joined 10a" panose="03050602040000000000" pitchFamily="66" charset="0"/>
              </a:rPr>
              <a:t>Herringbone</a:t>
            </a:r>
            <a:r>
              <a:rPr lang="en-GB" sz="1100" dirty="0">
                <a:latin typeface="XCCW Joined 10a" panose="03050602040000000000" pitchFamily="66" charset="0"/>
              </a:rPr>
              <a:t>- A zig zag pattern that resembles the bones of a Herring fish</a:t>
            </a:r>
          </a:p>
          <a:p>
            <a:endParaRPr lang="en-GB" sz="1100" b="1" dirty="0">
              <a:latin typeface="XCCW Joined 10a" panose="03050602040000000000" pitchFamily="66" charset="0"/>
            </a:endParaRPr>
          </a:p>
          <a:p>
            <a:r>
              <a:rPr lang="en-GB" sz="1100" b="1" dirty="0">
                <a:latin typeface="XCCW Joined 10a" panose="03050602040000000000" pitchFamily="66" charset="0"/>
              </a:rPr>
              <a:t>Score- </a:t>
            </a:r>
            <a:r>
              <a:rPr lang="en-GB" sz="1100" dirty="0">
                <a:latin typeface="XCCW Joined 10a" panose="03050602040000000000" pitchFamily="66" charset="0"/>
              </a:rPr>
              <a:t>Scratches on the surface to make the clay rough.</a:t>
            </a:r>
          </a:p>
          <a:p>
            <a:endParaRPr lang="en-GB" sz="1100" b="1" dirty="0">
              <a:latin typeface="XCCW Joined 10a" panose="03050602040000000000" pitchFamily="66" charset="0"/>
            </a:endParaRPr>
          </a:p>
          <a:p>
            <a:r>
              <a:rPr lang="en-GB" sz="1100" b="1" dirty="0">
                <a:latin typeface="XCCW Joined 10a" panose="03050602040000000000" pitchFamily="66" charset="0"/>
              </a:rPr>
              <a:t>Slip- </a:t>
            </a:r>
            <a:r>
              <a:rPr lang="en-GB" sz="1100" dirty="0">
                <a:latin typeface="XCCW Joined 10a" panose="03050602040000000000" pitchFamily="66" charset="0"/>
              </a:rPr>
              <a:t>A mixture of clay and water.</a:t>
            </a:r>
          </a:p>
          <a:p>
            <a:endParaRPr lang="en-GB" sz="1100" b="1" dirty="0">
              <a:solidFill>
                <a:schemeClr val="accent4">
                  <a:lumMod val="50000"/>
                </a:schemeClr>
              </a:solidFill>
              <a:latin typeface="XCCW Joined 10a" panose="03050602040000000000" pitchFamily="66" charset="0"/>
            </a:endParaRPr>
          </a:p>
          <a:p>
            <a:endParaRPr lang="en-GB" sz="1200" b="1" dirty="0">
              <a:solidFill>
                <a:schemeClr val="accent4">
                  <a:lumMod val="50000"/>
                </a:schemeClr>
              </a:solidFill>
              <a:latin typeface="XCCW Joined 10a" panose="03050602040000000000" pitchFamily="66" charset="0"/>
            </a:endParaRPr>
          </a:p>
        </p:txBody>
      </p:sp>
      <p:pic>
        <p:nvPicPr>
          <p:cNvPr id="9" name="Picture 8">
            <a:extLst>
              <a:ext uri="{FF2B5EF4-FFF2-40B4-BE49-F238E27FC236}">
                <a16:creationId xmlns:a16="http://schemas.microsoft.com/office/drawing/2014/main" id="{AEC4ABF8-B396-4B71-A3EC-509A01E54221}"/>
              </a:ext>
            </a:extLst>
          </p:cNvPr>
          <p:cNvPicPr>
            <a:picLocks noChangeAspect="1"/>
          </p:cNvPicPr>
          <p:nvPr/>
        </p:nvPicPr>
        <p:blipFill rotWithShape="1">
          <a:blip r:embed="rId2"/>
          <a:srcRect l="51730" t="-2199" r="8746" b="21585"/>
          <a:stretch/>
        </p:blipFill>
        <p:spPr>
          <a:xfrm>
            <a:off x="2996566" y="3429000"/>
            <a:ext cx="990431" cy="1136317"/>
          </a:xfrm>
          <a:prstGeom prst="rect">
            <a:avLst/>
          </a:prstGeom>
        </p:spPr>
      </p:pic>
      <p:sp>
        <p:nvSpPr>
          <p:cNvPr id="10" name="Rectangle 9">
            <a:extLst>
              <a:ext uri="{FF2B5EF4-FFF2-40B4-BE49-F238E27FC236}">
                <a16:creationId xmlns:a16="http://schemas.microsoft.com/office/drawing/2014/main" id="{5FAE2437-9E74-4CD1-84A0-E4F8A4C4B983}"/>
              </a:ext>
            </a:extLst>
          </p:cNvPr>
          <p:cNvSpPr/>
          <p:nvPr/>
        </p:nvSpPr>
        <p:spPr>
          <a:xfrm>
            <a:off x="2457583" y="4569269"/>
            <a:ext cx="4038635" cy="1754326"/>
          </a:xfrm>
          <a:prstGeom prst="rect">
            <a:avLst/>
          </a:prstGeom>
        </p:spPr>
        <p:txBody>
          <a:bodyPr wrap="square">
            <a:spAutoFit/>
          </a:bodyPr>
          <a:lstStyle/>
          <a:p>
            <a:r>
              <a:rPr lang="en-GB" sz="1200" u="sng" dirty="0">
                <a:latin typeface="XCCW Joined 10a" panose="03050602040000000000" pitchFamily="66" charset="0"/>
              </a:rPr>
              <a:t>Clay Coil Pot</a:t>
            </a:r>
          </a:p>
          <a:p>
            <a:endParaRPr lang="en-GB" sz="1200" u="sng" dirty="0">
              <a:latin typeface="XCCW Joined 10a" panose="03050602040000000000" pitchFamily="66" charset="0"/>
            </a:endParaRPr>
          </a:p>
          <a:p>
            <a:r>
              <a:rPr lang="en-GB" sz="1200" dirty="0">
                <a:latin typeface="XCCW Joined 10a" panose="03050602040000000000" pitchFamily="66" charset="0"/>
              </a:rPr>
              <a:t>The pot needs a circular base to attach the coils onto. </a:t>
            </a:r>
            <a:r>
              <a:rPr lang="en-GB" sz="1200" b="1" dirty="0">
                <a:latin typeface="XCCW Joined 10a" panose="03050602040000000000" pitchFamily="66" charset="0"/>
              </a:rPr>
              <a:t>Coils</a:t>
            </a:r>
            <a:r>
              <a:rPr lang="en-GB" sz="1200" dirty="0">
                <a:latin typeface="XCCW Joined 10a" panose="03050602040000000000" pitchFamily="66" charset="0"/>
              </a:rPr>
              <a:t> need to be the same thickness. They need to be joined with </a:t>
            </a:r>
            <a:r>
              <a:rPr lang="en-GB" sz="1200" b="1" dirty="0">
                <a:latin typeface="XCCW Joined 10a" panose="03050602040000000000" pitchFamily="66" charset="0"/>
              </a:rPr>
              <a:t>slip</a:t>
            </a:r>
            <a:r>
              <a:rPr lang="en-GB" sz="1200" dirty="0">
                <a:latin typeface="XCCW Joined 10a" panose="03050602040000000000" pitchFamily="66" charset="0"/>
              </a:rPr>
              <a:t> and </a:t>
            </a:r>
            <a:r>
              <a:rPr lang="en-GB" sz="1200" b="1" dirty="0">
                <a:latin typeface="XCCW Joined 10a" panose="03050602040000000000" pitchFamily="66" charset="0"/>
              </a:rPr>
              <a:t>score</a:t>
            </a:r>
            <a:r>
              <a:rPr lang="en-GB" sz="1200" dirty="0">
                <a:latin typeface="XCCW Joined 10a" panose="03050602040000000000" pitchFamily="66" charset="0"/>
              </a:rPr>
              <a:t> to the base and each other. The outside of the pot should be smoothed with water and fingers or a tool. Handles should be symmetrical</a:t>
            </a:r>
          </a:p>
        </p:txBody>
      </p:sp>
      <p:pic>
        <p:nvPicPr>
          <p:cNvPr id="11" name="Picture 10">
            <a:extLst>
              <a:ext uri="{FF2B5EF4-FFF2-40B4-BE49-F238E27FC236}">
                <a16:creationId xmlns:a16="http://schemas.microsoft.com/office/drawing/2014/main" id="{F7D7E1E1-A922-42D0-ACF7-ED0E9511137F}"/>
              </a:ext>
            </a:extLst>
          </p:cNvPr>
          <p:cNvPicPr>
            <a:picLocks noChangeAspect="1"/>
          </p:cNvPicPr>
          <p:nvPr/>
        </p:nvPicPr>
        <p:blipFill>
          <a:blip r:embed="rId3"/>
          <a:stretch>
            <a:fillRect/>
          </a:stretch>
        </p:blipFill>
        <p:spPr>
          <a:xfrm>
            <a:off x="774767" y="3808951"/>
            <a:ext cx="1034120" cy="1056732"/>
          </a:xfrm>
          <a:prstGeom prst="rect">
            <a:avLst/>
          </a:prstGeom>
        </p:spPr>
      </p:pic>
      <p:sp>
        <p:nvSpPr>
          <p:cNvPr id="12" name="Rectangle 11">
            <a:extLst>
              <a:ext uri="{FF2B5EF4-FFF2-40B4-BE49-F238E27FC236}">
                <a16:creationId xmlns:a16="http://schemas.microsoft.com/office/drawing/2014/main" id="{36938131-4920-474F-9CE1-B221E7DE77BB}"/>
              </a:ext>
            </a:extLst>
          </p:cNvPr>
          <p:cNvSpPr/>
          <p:nvPr/>
        </p:nvSpPr>
        <p:spPr>
          <a:xfrm>
            <a:off x="567830" y="4897358"/>
            <a:ext cx="2079954" cy="1384995"/>
          </a:xfrm>
          <a:prstGeom prst="rect">
            <a:avLst/>
          </a:prstGeom>
        </p:spPr>
        <p:txBody>
          <a:bodyPr wrap="square">
            <a:spAutoFit/>
          </a:bodyPr>
          <a:lstStyle/>
          <a:p>
            <a:r>
              <a:rPr lang="en-GB" sz="1200" dirty="0">
                <a:latin typeface="XCCW Joined 10a" panose="03050602040000000000" pitchFamily="66" charset="0"/>
              </a:rPr>
              <a:t>Shading can make the pot look 3 dimensional. </a:t>
            </a:r>
          </a:p>
          <a:p>
            <a:endParaRPr lang="en-GB" sz="1200" dirty="0">
              <a:latin typeface="XCCW Joined 10a" panose="03050602040000000000" pitchFamily="66" charset="0"/>
            </a:endParaRPr>
          </a:p>
          <a:p>
            <a:r>
              <a:rPr lang="en-GB" sz="1200" dirty="0">
                <a:latin typeface="XCCW Joined 10a" panose="03050602040000000000" pitchFamily="66" charset="0"/>
              </a:rPr>
              <a:t>An </a:t>
            </a:r>
            <a:r>
              <a:rPr lang="en-GB" sz="1200" b="1" dirty="0">
                <a:latin typeface="XCCW Joined 10a" panose="03050602040000000000" pitchFamily="66" charset="0"/>
              </a:rPr>
              <a:t>ellipse</a:t>
            </a:r>
            <a:r>
              <a:rPr lang="en-GB" sz="1200" dirty="0">
                <a:latin typeface="XCCW Joined 10a" panose="03050602040000000000" pitchFamily="66" charset="0"/>
              </a:rPr>
              <a:t> can be used to show the beaker pot opening.</a:t>
            </a:r>
          </a:p>
        </p:txBody>
      </p:sp>
      <p:pic>
        <p:nvPicPr>
          <p:cNvPr id="16" name="Picture 15">
            <a:extLst>
              <a:ext uri="{FF2B5EF4-FFF2-40B4-BE49-F238E27FC236}">
                <a16:creationId xmlns:a16="http://schemas.microsoft.com/office/drawing/2014/main" id="{A3BDB1D7-79A9-47C9-AD10-7D21361E963F}"/>
              </a:ext>
            </a:extLst>
          </p:cNvPr>
          <p:cNvPicPr>
            <a:picLocks noChangeAspect="1"/>
          </p:cNvPicPr>
          <p:nvPr/>
        </p:nvPicPr>
        <p:blipFill rotWithShape="1">
          <a:blip r:embed="rId4"/>
          <a:srcRect r="11539"/>
          <a:stretch/>
        </p:blipFill>
        <p:spPr>
          <a:xfrm>
            <a:off x="4210515" y="3470524"/>
            <a:ext cx="1018123" cy="1053267"/>
          </a:xfrm>
          <a:prstGeom prst="rect">
            <a:avLst/>
          </a:prstGeom>
        </p:spPr>
      </p:pic>
      <p:sp>
        <p:nvSpPr>
          <p:cNvPr id="2" name="Rectangle 1">
            <a:extLst>
              <a:ext uri="{FF2B5EF4-FFF2-40B4-BE49-F238E27FC236}">
                <a16:creationId xmlns:a16="http://schemas.microsoft.com/office/drawing/2014/main" id="{F20A5E53-2875-42BE-9E7B-6D502191C8A2}"/>
              </a:ext>
            </a:extLst>
          </p:cNvPr>
          <p:cNvSpPr/>
          <p:nvPr/>
        </p:nvSpPr>
        <p:spPr>
          <a:xfrm>
            <a:off x="572481" y="2322728"/>
            <a:ext cx="6074810" cy="1277273"/>
          </a:xfrm>
          <a:prstGeom prst="rect">
            <a:avLst/>
          </a:prstGeom>
        </p:spPr>
        <p:txBody>
          <a:bodyPr wrap="square">
            <a:spAutoFit/>
          </a:bodyPr>
          <a:lstStyle/>
          <a:p>
            <a:r>
              <a:rPr lang="en-GB" sz="1100" dirty="0">
                <a:latin typeface="XCCW Joined 10a" panose="03050602040000000000" pitchFamily="66" charset="0"/>
              </a:rPr>
              <a:t>The Ancient Greeks made pots or vases which featured </a:t>
            </a:r>
            <a:r>
              <a:rPr lang="en-GB" sz="1100" b="1" dirty="0">
                <a:latin typeface="XCCW Joined 10a" panose="03050602040000000000" pitchFamily="66" charset="0"/>
              </a:rPr>
              <a:t>geometric</a:t>
            </a:r>
            <a:r>
              <a:rPr lang="en-GB" sz="1100" dirty="0">
                <a:latin typeface="XCCW Joined 10a" panose="03050602040000000000" pitchFamily="66" charset="0"/>
              </a:rPr>
              <a:t> shapes around the neck and base of a pot.</a:t>
            </a:r>
          </a:p>
          <a:p>
            <a:r>
              <a:rPr lang="en-GB" sz="1100" dirty="0">
                <a:latin typeface="XCCW Joined 10a" panose="03050602040000000000" pitchFamily="66" charset="0"/>
              </a:rPr>
              <a:t>Over time, people started painting pots with scenes of their everyday lives, stories from Greek mythology, the Olympic games or pictures of battles. The clay used had lots of iron in it and would turn red once it had been heated in the kiln. </a:t>
            </a:r>
            <a:r>
              <a:rPr lang="en-GB" sz="1100" b="1" dirty="0">
                <a:latin typeface="XCCW Joined 10a" panose="03050602040000000000" pitchFamily="66" charset="0"/>
              </a:rPr>
              <a:t>Amphoras </a:t>
            </a:r>
            <a:r>
              <a:rPr lang="en-GB" sz="1100" dirty="0">
                <a:latin typeface="XCCW Joined 10a" panose="03050602040000000000" pitchFamily="66" charset="0"/>
              </a:rPr>
              <a:t>were a popular style of jar.</a:t>
            </a:r>
          </a:p>
        </p:txBody>
      </p:sp>
      <p:pic>
        <p:nvPicPr>
          <p:cNvPr id="18" name="Picture 17">
            <a:extLst>
              <a:ext uri="{FF2B5EF4-FFF2-40B4-BE49-F238E27FC236}">
                <a16:creationId xmlns:a16="http://schemas.microsoft.com/office/drawing/2014/main" id="{BE466A37-198F-4E40-AA67-5565F0DDA0AA}"/>
              </a:ext>
            </a:extLst>
          </p:cNvPr>
          <p:cNvPicPr>
            <a:picLocks noChangeAspect="1"/>
          </p:cNvPicPr>
          <p:nvPr/>
        </p:nvPicPr>
        <p:blipFill rotWithShape="1">
          <a:blip r:embed="rId5"/>
          <a:srcRect l="16842" t="24737" r="33402" b="19325"/>
          <a:stretch/>
        </p:blipFill>
        <p:spPr>
          <a:xfrm>
            <a:off x="5484844" y="3429000"/>
            <a:ext cx="905572" cy="1053267"/>
          </a:xfrm>
          <a:prstGeom prst="rect">
            <a:avLst/>
          </a:prstGeom>
        </p:spPr>
      </p:pic>
      <p:pic>
        <p:nvPicPr>
          <p:cNvPr id="20" name="Picture 19">
            <a:extLst>
              <a:ext uri="{FF2B5EF4-FFF2-40B4-BE49-F238E27FC236}">
                <a16:creationId xmlns:a16="http://schemas.microsoft.com/office/drawing/2014/main" id="{424F7775-3647-4B45-AE81-9865A4CD76AE}"/>
              </a:ext>
            </a:extLst>
          </p:cNvPr>
          <p:cNvPicPr>
            <a:picLocks noChangeAspect="1"/>
          </p:cNvPicPr>
          <p:nvPr/>
        </p:nvPicPr>
        <p:blipFill>
          <a:blip r:embed="rId6"/>
          <a:stretch>
            <a:fillRect/>
          </a:stretch>
        </p:blipFill>
        <p:spPr>
          <a:xfrm>
            <a:off x="1549013" y="870426"/>
            <a:ext cx="1447553" cy="1462175"/>
          </a:xfrm>
          <a:prstGeom prst="rect">
            <a:avLst/>
          </a:prstGeom>
        </p:spPr>
      </p:pic>
      <p:pic>
        <p:nvPicPr>
          <p:cNvPr id="21" name="Picture 20">
            <a:extLst>
              <a:ext uri="{FF2B5EF4-FFF2-40B4-BE49-F238E27FC236}">
                <a16:creationId xmlns:a16="http://schemas.microsoft.com/office/drawing/2014/main" id="{C95AFD68-4475-4303-AC3C-72E92D8543B9}"/>
              </a:ext>
            </a:extLst>
          </p:cNvPr>
          <p:cNvPicPr>
            <a:picLocks noChangeAspect="1"/>
          </p:cNvPicPr>
          <p:nvPr/>
        </p:nvPicPr>
        <p:blipFill>
          <a:blip r:embed="rId7"/>
          <a:stretch>
            <a:fillRect/>
          </a:stretch>
        </p:blipFill>
        <p:spPr>
          <a:xfrm>
            <a:off x="3568741" y="884332"/>
            <a:ext cx="867746" cy="1365252"/>
          </a:xfrm>
          <a:prstGeom prst="rect">
            <a:avLst/>
          </a:prstGeom>
        </p:spPr>
      </p:pic>
      <p:pic>
        <p:nvPicPr>
          <p:cNvPr id="22" name="Picture 21">
            <a:extLst>
              <a:ext uri="{FF2B5EF4-FFF2-40B4-BE49-F238E27FC236}">
                <a16:creationId xmlns:a16="http://schemas.microsoft.com/office/drawing/2014/main" id="{C85ED4B4-F174-47DC-9AB8-46C9FD60EECB}"/>
              </a:ext>
            </a:extLst>
          </p:cNvPr>
          <p:cNvPicPr>
            <a:picLocks noChangeAspect="1"/>
          </p:cNvPicPr>
          <p:nvPr/>
        </p:nvPicPr>
        <p:blipFill>
          <a:blip r:embed="rId8"/>
          <a:stretch>
            <a:fillRect/>
          </a:stretch>
        </p:blipFill>
        <p:spPr>
          <a:xfrm>
            <a:off x="4902449" y="903737"/>
            <a:ext cx="1418991" cy="1418991"/>
          </a:xfrm>
          <a:prstGeom prst="rect">
            <a:avLst/>
          </a:prstGeom>
        </p:spPr>
      </p:pic>
    </p:spTree>
    <p:extLst>
      <p:ext uri="{BB962C8B-B14F-4D97-AF65-F5344CB8AC3E}">
        <p14:creationId xmlns:p14="http://schemas.microsoft.com/office/powerpoint/2010/main" val="10086234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082385E536C4BBAD8E53215F6C958" ma:contentTypeVersion="16" ma:contentTypeDescription="Create a new document." ma:contentTypeScope="" ma:versionID="e629aedb26c0bdc50998f9dc435be638">
  <xsd:schema xmlns:xsd="http://www.w3.org/2001/XMLSchema" xmlns:xs="http://www.w3.org/2001/XMLSchema" xmlns:p="http://schemas.microsoft.com/office/2006/metadata/properties" xmlns:ns2="351459db-3b75-47df-a6df-554e6210169d" xmlns:ns3="73522962-7b55-4b97-82cf-24e7999e46ad" targetNamespace="http://schemas.microsoft.com/office/2006/metadata/properties" ma:root="true" ma:fieldsID="7fb0a9ac5de3e1e5dea0d2c6694aecdd" ns2:_="" ns3:_="">
    <xsd:import namespace="351459db-3b75-47df-a6df-554e6210169d"/>
    <xsd:import namespace="73522962-7b55-4b97-82cf-24e7999e4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459db-3b75-47df-a6df-554e62101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e434f0-ed9b-42bd-875f-ac81a6495ea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522962-7b55-4b97-82cf-24e7999e46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ac06bbf-12f0-473c-bb7f-affa5d5ad483}" ma:internalName="TaxCatchAll" ma:showField="CatchAllData" ma:web="73522962-7b55-4b97-82cf-24e7999e4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1459db-3b75-47df-a6df-554e6210169d">
      <Terms xmlns="http://schemas.microsoft.com/office/infopath/2007/PartnerControls"/>
    </lcf76f155ced4ddcb4097134ff3c332f>
    <TaxCatchAll xmlns="73522962-7b55-4b97-82cf-24e7999e46ad" xsi:nil="true"/>
  </documentManagement>
</p:properties>
</file>

<file path=customXml/itemProps1.xml><?xml version="1.0" encoding="utf-8"?>
<ds:datastoreItem xmlns:ds="http://schemas.openxmlformats.org/officeDocument/2006/customXml" ds:itemID="{0126A4A8-BC41-47CD-87C2-6572FB19F8EC}"/>
</file>

<file path=customXml/itemProps2.xml><?xml version="1.0" encoding="utf-8"?>
<ds:datastoreItem xmlns:ds="http://schemas.openxmlformats.org/officeDocument/2006/customXml" ds:itemID="{87709224-4BAD-4CE5-B29F-834A767D4D44}"/>
</file>

<file path=customXml/itemProps3.xml><?xml version="1.0" encoding="utf-8"?>
<ds:datastoreItem xmlns:ds="http://schemas.openxmlformats.org/officeDocument/2006/customXml" ds:itemID="{38F75D96-2B09-4B25-A7BF-59295398995D}"/>
</file>

<file path=docProps/app.xml><?xml version="1.0" encoding="utf-8"?>
<Properties xmlns="http://schemas.openxmlformats.org/officeDocument/2006/extended-properties" xmlns:vt="http://schemas.openxmlformats.org/officeDocument/2006/docPropsVTypes">
  <Template>Office Theme</Template>
  <TotalTime>349</TotalTime>
  <Words>232</Words>
  <Application>Microsoft Office PowerPoint</Application>
  <PresentationFormat>On-screen Show (4:3)</PresentationFormat>
  <Paragraphs>25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XCCW Joined 10a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Carlisle</dc:creator>
  <cp:lastModifiedBy>Pam Carlisle</cp:lastModifiedBy>
  <cp:revision>29</cp:revision>
  <dcterms:created xsi:type="dcterms:W3CDTF">2021-09-18T13:25:31Z</dcterms:created>
  <dcterms:modified xsi:type="dcterms:W3CDTF">2023-09-06T16:42:25Z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0x010100165082385E536C4BBAD8E53215F6C958</vt:lpwstr>
  </property>
</Properties>
</file>