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300" r:id="rId2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CW Cursive Writing 10" panose="03050602040000000000" pitchFamily="66" charset="0"/>
      <p:regular r:id="rId9"/>
    </p:embeddedFont>
    <p:embeddedFont>
      <p:font typeface="Twinkl" panose="020B0604020202020204" charset="0"/>
      <p:regular r:id="rId10"/>
      <p:bold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1E5"/>
    <a:srgbClr val="0076B0"/>
    <a:srgbClr val="232321"/>
    <a:srgbClr val="00A8E7"/>
    <a:srgbClr val="18A0DB"/>
    <a:srgbClr val="DE1E5A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864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ableStyles" Target="tableStyles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86100" y="1186403"/>
            <a:ext cx="20076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CW Cursive Writing 10" panose="03050602040000000000" pitchFamily="66" charset="0"/>
              </a:rPr>
              <a:t>You can use simple shapes to draw the parts of a sea creature e.g ovals for the body, triangles for the fins and circles for the eyes.</a:t>
            </a:r>
            <a:endParaRPr lang="en-GB" sz="1200" dirty="0">
              <a:latin typeface="CCW Cursive Writing 10" panose="0305060204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543" t="4150" r="323" b="51560"/>
          <a:stretch/>
        </p:blipFill>
        <p:spPr>
          <a:xfrm>
            <a:off x="1683636" y="1318562"/>
            <a:ext cx="1402463" cy="720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7" y="1346834"/>
            <a:ext cx="1116110" cy="688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7D04E2-A32D-42F6-BAB8-E4F62157D2D2}"/>
              </a:ext>
            </a:extLst>
          </p:cNvPr>
          <p:cNvSpPr txBox="1"/>
          <p:nvPr/>
        </p:nvSpPr>
        <p:spPr>
          <a:xfrm>
            <a:off x="483177" y="511631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CCW Cursive Writing 10" panose="03050602040000000000" pitchFamily="66" charset="0"/>
              </a:rPr>
              <a:t>Art Knowledge Organiser</a:t>
            </a:r>
          </a:p>
          <a:p>
            <a:r>
              <a:rPr lang="en-GB" dirty="0">
                <a:solidFill>
                  <a:srgbClr val="7030A0"/>
                </a:solidFill>
                <a:latin typeface="CCW Cursive Writing 10" panose="03050602040000000000" pitchFamily="66" charset="0"/>
              </a:rPr>
              <a:t>Collograph Printing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A3A45B-FE8A-485F-AEC3-FC33ABA36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40" y="2098261"/>
            <a:ext cx="2560160" cy="1199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223960-B2EB-4D28-A408-ECB9FC40175D}"/>
              </a:ext>
            </a:extLst>
          </p:cNvPr>
          <p:cNvSpPr txBox="1"/>
          <p:nvPr/>
        </p:nvSpPr>
        <p:spPr>
          <a:xfrm>
            <a:off x="5093756" y="570726"/>
            <a:ext cx="364066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  <a:latin typeface="CCW Cursive Writing 10" panose="03050602040000000000" pitchFamily="66" charset="0"/>
              </a:rPr>
              <a:t>Glossary</a:t>
            </a:r>
          </a:p>
          <a:p>
            <a:r>
              <a:rPr lang="en-GB" sz="1050" b="1" dirty="0">
                <a:latin typeface="CCW Cursive Writing 10" panose="03050602040000000000" pitchFamily="66" charset="0"/>
              </a:rPr>
              <a:t>Collograph</a:t>
            </a:r>
            <a:r>
              <a:rPr lang="en-GB" sz="1050" dirty="0">
                <a:latin typeface="CCW Cursive Writing 10" panose="03050602040000000000" pitchFamily="66" charset="0"/>
              </a:rPr>
              <a:t>- A printing technique where different materials are glued onto the printing plate.</a:t>
            </a:r>
          </a:p>
          <a:p>
            <a:endParaRPr lang="en-GB" sz="1050" dirty="0">
              <a:latin typeface="CCW Cursive Writing 10" panose="03050602040000000000" pitchFamily="66" charset="0"/>
            </a:endParaRPr>
          </a:p>
          <a:p>
            <a:r>
              <a:rPr lang="en-GB" sz="1050" b="1" dirty="0">
                <a:latin typeface="CCW Cursive Writing 10" panose="03050602040000000000" pitchFamily="66" charset="0"/>
              </a:rPr>
              <a:t>Ink</a:t>
            </a:r>
            <a:r>
              <a:rPr lang="en-GB" sz="1050" dirty="0">
                <a:latin typeface="CCW Cursive Writing 10" panose="03050602040000000000" pitchFamily="66" charset="0"/>
              </a:rPr>
              <a:t>-Similar to paint but takes longer to dry.</a:t>
            </a:r>
          </a:p>
          <a:p>
            <a:endParaRPr lang="en-GB" sz="1050" dirty="0">
              <a:latin typeface="CCW Cursive Writing 10" panose="03050602040000000000" pitchFamily="66" charset="0"/>
            </a:endParaRPr>
          </a:p>
          <a:p>
            <a:r>
              <a:rPr lang="en-GB" sz="1050" b="1" dirty="0">
                <a:latin typeface="CCW Cursive Writing 10" panose="03050602040000000000" pitchFamily="66" charset="0"/>
              </a:rPr>
              <a:t>Printing plate- </a:t>
            </a:r>
            <a:r>
              <a:rPr lang="en-GB" sz="1050" dirty="0">
                <a:latin typeface="CCW Cursive Writing 10" panose="03050602040000000000" pitchFamily="66" charset="0"/>
              </a:rPr>
              <a:t>You press this onto the paper to print the image.</a:t>
            </a:r>
          </a:p>
          <a:p>
            <a:endParaRPr lang="en-GB" sz="1050" dirty="0">
              <a:latin typeface="CCW Cursive Writing 10" panose="03050602040000000000" pitchFamily="66" charset="0"/>
            </a:endParaRPr>
          </a:p>
          <a:p>
            <a:r>
              <a:rPr lang="en-GB" sz="1050" b="1" dirty="0">
                <a:latin typeface="CCW Cursive Writing 10" panose="03050602040000000000" pitchFamily="66" charset="0"/>
              </a:rPr>
              <a:t>Texture- </a:t>
            </a:r>
            <a:r>
              <a:rPr lang="en-GB" sz="1050" dirty="0">
                <a:latin typeface="CCW Cursive Writing 10" panose="03050602040000000000" pitchFamily="66" charset="0"/>
              </a:rPr>
              <a:t>How something feels</a:t>
            </a:r>
          </a:p>
          <a:p>
            <a:endParaRPr lang="en-GB" sz="1050" b="1" dirty="0">
              <a:latin typeface="CCW Cursive Writing 10" panose="03050602040000000000" pitchFamily="66" charset="0"/>
            </a:endParaRPr>
          </a:p>
          <a:p>
            <a:r>
              <a:rPr lang="en-GB" sz="1050" b="1" dirty="0">
                <a:latin typeface="CCW Cursive Writing 10" panose="03050602040000000000" pitchFamily="66" charset="0"/>
              </a:rPr>
              <a:t>Viewfinder</a:t>
            </a:r>
            <a:r>
              <a:rPr lang="en-GB" sz="1050" dirty="0">
                <a:latin typeface="CCW Cursive Writing 10" panose="03050602040000000000" pitchFamily="66" charset="0"/>
              </a:rPr>
              <a:t>- A piece of paper with a piece cut out to look through.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347563-64E4-4135-B2EA-EC58182F4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609" b="3273"/>
          <a:stretch/>
        </p:blipFill>
        <p:spPr>
          <a:xfrm>
            <a:off x="875183" y="3849068"/>
            <a:ext cx="1372717" cy="10796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8F8C40-8DD0-4052-A8EA-E12783DCAD6A}"/>
              </a:ext>
            </a:extLst>
          </p:cNvPr>
          <p:cNvSpPr/>
          <p:nvPr/>
        </p:nvSpPr>
        <p:spPr>
          <a:xfrm>
            <a:off x="464244" y="4961374"/>
            <a:ext cx="2621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CW Cursive Writing 10" panose="03050602040000000000" pitchFamily="66" charset="0"/>
              </a:rPr>
              <a:t>A </a:t>
            </a:r>
            <a:r>
              <a:rPr lang="en-GB" sz="1200" b="1" dirty="0">
                <a:latin typeface="CCW Cursive Writing 10" panose="03050602040000000000" pitchFamily="66" charset="0"/>
              </a:rPr>
              <a:t>viewfinder</a:t>
            </a:r>
            <a:r>
              <a:rPr lang="en-GB" sz="1200" dirty="0">
                <a:latin typeface="CCW Cursive Writing 10" panose="03050602040000000000" pitchFamily="66" charset="0"/>
              </a:rPr>
              <a:t> </a:t>
            </a:r>
            <a:r>
              <a:rPr lang="en-GB" sz="1200">
                <a:latin typeface="CCW Cursive Writing 10" panose="03050602040000000000" pitchFamily="66" charset="0"/>
              </a:rPr>
              <a:t>can help </a:t>
            </a:r>
            <a:r>
              <a:rPr lang="en-GB" sz="1200" dirty="0">
                <a:latin typeface="CCW Cursive Writing 10" panose="03050602040000000000" pitchFamily="66" charset="0"/>
              </a:rPr>
              <a:t>you </a:t>
            </a:r>
            <a:r>
              <a:rPr lang="en-GB" sz="1200">
                <a:latin typeface="CCW Cursive Writing 10" panose="03050602040000000000" pitchFamily="66" charset="0"/>
              </a:rPr>
              <a:t>to focus on </a:t>
            </a:r>
            <a:r>
              <a:rPr lang="en-GB" sz="1200" b="1" dirty="0">
                <a:latin typeface="CCW Cursive Writing 10" panose="03050602040000000000" pitchFamily="66" charset="0"/>
              </a:rPr>
              <a:t>texture</a:t>
            </a:r>
            <a:r>
              <a:rPr lang="en-GB" sz="1200" dirty="0">
                <a:latin typeface="CCW Cursive Writing 10" panose="03050602040000000000" pitchFamily="66" charset="0"/>
              </a:rPr>
              <a:t> such </a:t>
            </a:r>
            <a:r>
              <a:rPr lang="en-GB" sz="1200">
                <a:latin typeface="CCW Cursive Writing 10" panose="03050602040000000000" pitchFamily="66" charset="0"/>
              </a:rPr>
              <a:t>as  </a:t>
            </a:r>
            <a:r>
              <a:rPr lang="en-GB" sz="1200" dirty="0">
                <a:latin typeface="CCW Cursive Writing 10" panose="03050602040000000000" pitchFamily="66" charset="0"/>
              </a:rPr>
              <a:t>scales. </a:t>
            </a:r>
          </a:p>
          <a:p>
            <a:r>
              <a:rPr lang="en-GB" sz="1200" dirty="0">
                <a:latin typeface="CCW Cursive Writing 10" panose="03050602040000000000" pitchFamily="66" charset="0"/>
              </a:rPr>
              <a:t>You only draw what is inside the viewfinder.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679571-837F-4273-A7EF-77B779CF3E28}"/>
              </a:ext>
            </a:extLst>
          </p:cNvPr>
          <p:cNvSpPr/>
          <p:nvPr/>
        </p:nvSpPr>
        <p:spPr>
          <a:xfrm>
            <a:off x="3237422" y="4734851"/>
            <a:ext cx="3548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u="sng" dirty="0">
                <a:latin typeface="CCW Cursive Writing 10" panose="03050602040000000000" pitchFamily="66" charset="0"/>
              </a:rPr>
              <a:t>Collograph printing</a:t>
            </a:r>
          </a:p>
          <a:p>
            <a:endParaRPr lang="en-GB" sz="1200" dirty="0">
              <a:latin typeface="CCW Cursive Writing 10" panose="03050602040000000000" pitchFamily="66" charset="0"/>
            </a:endParaRPr>
          </a:p>
          <a:p>
            <a:r>
              <a:rPr lang="en-GB" sz="1200" dirty="0">
                <a:latin typeface="CCW Cursive Writing 10" panose="03050602040000000000" pitchFamily="66" charset="0"/>
              </a:rPr>
              <a:t>Different materials are glued down onto the </a:t>
            </a:r>
            <a:r>
              <a:rPr lang="en-GB" sz="1200" b="1" dirty="0">
                <a:latin typeface="CCW Cursive Writing 10" panose="03050602040000000000" pitchFamily="66" charset="0"/>
              </a:rPr>
              <a:t>printing plate</a:t>
            </a:r>
          </a:p>
          <a:p>
            <a:r>
              <a:rPr lang="en-GB" sz="1200" dirty="0">
                <a:latin typeface="CCW Cursive Writing 10" panose="03050602040000000000" pitchFamily="66" charset="0"/>
              </a:rPr>
              <a:t>They need to be glued well so they don’t come off during printing..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A8C30-44D2-4912-85F6-6297175ECB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18" t="231" r="997" b="7765"/>
          <a:stretch/>
        </p:blipFill>
        <p:spPr>
          <a:xfrm>
            <a:off x="2884495" y="3462069"/>
            <a:ext cx="1512354" cy="10796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13387B-776A-4FA7-A311-260799F8E363}"/>
              </a:ext>
            </a:extLst>
          </p:cNvPr>
          <p:cNvSpPr/>
          <p:nvPr/>
        </p:nvSpPr>
        <p:spPr>
          <a:xfrm>
            <a:off x="6896099" y="4466427"/>
            <a:ext cx="2209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u="sng" dirty="0">
                <a:latin typeface="CCW Cursive Writing 10" panose="03050602040000000000" pitchFamily="66" charset="0"/>
              </a:rPr>
              <a:t>Suitable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CCW Cursive Writing 10" panose="03050602040000000000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CW Cursive Writing 10" panose="03050602040000000000" pitchFamily="66" charset="0"/>
              </a:rPr>
              <a:t>Wool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CW Cursive Writing 10" panose="03050602040000000000" pitchFamily="66" charset="0"/>
              </a:rPr>
              <a:t>Bubble wrap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CW Cursive Writing 10" panose="03050602040000000000" pitchFamily="66" charset="0"/>
              </a:rPr>
              <a:t>Cardboard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CW Cursive Writing 10" panose="03050602040000000000" pitchFamily="66" charset="0"/>
              </a:rPr>
              <a:t>Foam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CW Cursive Writing 10" panose="03050602040000000000" pitchFamily="66" charset="0"/>
              </a:rPr>
              <a:t>String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CW Cursive Writing 10" panose="03050602040000000000" pitchFamily="66" charset="0"/>
              </a:rPr>
              <a:t>Tissue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CW Cursive Writing 10" panose="03050602040000000000" pitchFamily="66" charset="0"/>
              </a:rPr>
              <a:t>Cotton wool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430F23-CB55-46F6-882B-210912019D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340" t="2139" r="-864" b="65791"/>
          <a:stretch/>
        </p:blipFill>
        <p:spPr>
          <a:xfrm>
            <a:off x="4552950" y="3556979"/>
            <a:ext cx="1200151" cy="9758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0CF58F-EF7F-4B87-88C1-D19F84C218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556" t="37444" r="735" b="33614"/>
          <a:stretch/>
        </p:blipFill>
        <p:spPr>
          <a:xfrm>
            <a:off x="5791200" y="3571274"/>
            <a:ext cx="1200151" cy="9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0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082385E536C4BBAD8E53215F6C958" ma:contentTypeVersion="16" ma:contentTypeDescription="Create a new document." ma:contentTypeScope="" ma:versionID="e629aedb26c0bdc50998f9dc435be638">
  <xsd:schema xmlns:xsd="http://www.w3.org/2001/XMLSchema" xmlns:xs="http://www.w3.org/2001/XMLSchema" xmlns:p="http://schemas.microsoft.com/office/2006/metadata/properties" xmlns:ns2="351459db-3b75-47df-a6df-554e6210169d" xmlns:ns3="73522962-7b55-4b97-82cf-24e7999e46ad" targetNamespace="http://schemas.microsoft.com/office/2006/metadata/properties" ma:root="true" ma:fieldsID="7fb0a9ac5de3e1e5dea0d2c6694aecdd" ns2:_="" ns3:_="">
    <xsd:import namespace="351459db-3b75-47df-a6df-554e6210169d"/>
    <xsd:import namespace="73522962-7b55-4b97-82cf-24e7999e46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459db-3b75-47df-a6df-554e62101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de434f0-ed9b-42bd-875f-ac81a6495e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22962-7b55-4b97-82cf-24e7999e46a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8ac06bbf-12f0-473c-bb7f-affa5d5ad483}" ma:internalName="TaxCatchAll" ma:showField="CatchAllData" ma:web="73522962-7b55-4b97-82cf-24e7999e46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1459db-3b75-47df-a6df-554e6210169d">
      <Terms xmlns="http://schemas.microsoft.com/office/infopath/2007/PartnerControls"/>
    </lcf76f155ced4ddcb4097134ff3c332f>
    <TaxCatchAll xmlns="73522962-7b55-4b97-82cf-24e7999e46ad" xsi:nil="true"/>
  </documentManagement>
</p:properties>
</file>

<file path=customXml/itemProps1.xml><?xml version="1.0" encoding="utf-8"?>
<ds:datastoreItem xmlns:ds="http://schemas.openxmlformats.org/officeDocument/2006/customXml" ds:itemID="{14183E91-DA76-4A39-AC12-F177FFAF3068}"/>
</file>

<file path=customXml/itemProps2.xml><?xml version="1.0" encoding="utf-8"?>
<ds:datastoreItem xmlns:ds="http://schemas.openxmlformats.org/officeDocument/2006/customXml" ds:itemID="{41AA4308-119E-487B-A099-2E123E511917}"/>
</file>

<file path=customXml/itemProps3.xml><?xml version="1.0" encoding="utf-8"?>
<ds:datastoreItem xmlns:ds="http://schemas.openxmlformats.org/officeDocument/2006/customXml" ds:itemID="{CEA92892-C8E5-4EE0-ACD0-EBA7A6A75F47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296</TotalTime>
  <Words>149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CCW Cursive Writing 10</vt:lpstr>
      <vt:lpstr>Twinkl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Alice Kendall</dc:creator>
  <cp:lastModifiedBy>Pam Carlisle</cp:lastModifiedBy>
  <cp:revision>74</cp:revision>
  <dcterms:created xsi:type="dcterms:W3CDTF">2020-05-23T07:43:10Z</dcterms:created>
  <dcterms:modified xsi:type="dcterms:W3CDTF">2023-06-14T07:14:42Z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0x010100165082385E536C4BBAD8E53215F6C958</vt:lpwstr>
  </property>
</Properties>
</file>