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86" r:id="rId2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CW Cursive Writing 10" panose="03050602040000000000" pitchFamily="66" charset="0"/>
      <p:regular r:id="rId9"/>
    </p:embeddedFont>
    <p:embeddedFont>
      <p:font typeface="Twinkl" panose="020B0604020202020204" pitchFamily="2" charset="0"/>
      <p:regular r:id="rId10"/>
      <p:bold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1BE"/>
    <a:srgbClr val="8ACBC0"/>
    <a:srgbClr val="009386"/>
    <a:srgbClr val="00649C"/>
    <a:srgbClr val="47B1E5"/>
    <a:srgbClr val="90C8E5"/>
    <a:srgbClr val="6C9E72"/>
    <a:srgbClr val="25B7BC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9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080" y="4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ableStyles" Target="tableStyles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11/04/2023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344" y="2044005"/>
            <a:ext cx="6228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CW Cursive Writing 10" panose="03050602040000000000" pitchFamily="66" charset="0"/>
              </a:rPr>
              <a:t>Zaha Hadid was a famous  </a:t>
            </a:r>
            <a:r>
              <a:rPr lang="en-GB" sz="1200" b="1" dirty="0">
                <a:latin typeface="CCW Cursive Writing 10" panose="03050602040000000000" pitchFamily="66" charset="0"/>
              </a:rPr>
              <a:t>architect</a:t>
            </a:r>
            <a:r>
              <a:rPr lang="en-GB" sz="1200" dirty="0">
                <a:latin typeface="CCW Cursive Writing 10" panose="03050602040000000000" pitchFamily="66" charset="0"/>
              </a:rPr>
              <a:t>. She was born in 1950 in Iraq.  </a:t>
            </a:r>
          </a:p>
          <a:p>
            <a:pPr algn="ctr"/>
            <a:r>
              <a:rPr lang="en-GB" sz="1200" dirty="0">
                <a:latin typeface="CCW Cursive Writing 10" panose="03050602040000000000" pitchFamily="66" charset="0"/>
              </a:rPr>
              <a:t>Her designs were modern looking. They had curves and were often based on nature such as waves, boulders and </a:t>
            </a:r>
            <a:r>
              <a:rPr lang="en-GB" sz="1200">
                <a:latin typeface="CCW Cursive Writing 10" panose="03050602040000000000" pitchFamily="66" charset="0"/>
              </a:rPr>
              <a:t>water.</a:t>
            </a:r>
            <a:endParaRPr lang="en-GB" sz="1200" dirty="0">
              <a:latin typeface="CCW Cursive Writing 10" panose="03050602040000000000" pitchFamily="66" charset="0"/>
            </a:endParaRPr>
          </a:p>
          <a:p>
            <a:pPr algn="ctr"/>
            <a:r>
              <a:rPr lang="en-GB" sz="1200" dirty="0">
                <a:latin typeface="CCW Cursive Writing 10" panose="03050602040000000000" pitchFamily="66" charset="0"/>
              </a:rPr>
              <a:t> </a:t>
            </a:r>
          </a:p>
          <a:p>
            <a:endParaRPr lang="en-GB" sz="1200" dirty="0">
              <a:latin typeface="CCW Cursive Writing 10" panose="03050602040000000000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069" b="10588"/>
          <a:stretch/>
        </p:blipFill>
        <p:spPr>
          <a:xfrm>
            <a:off x="4689433" y="1036464"/>
            <a:ext cx="1149237" cy="1001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870" y="1062104"/>
            <a:ext cx="773555" cy="1001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2CC94C-62DA-40BB-8455-AEAE8067955C}"/>
              </a:ext>
            </a:extLst>
          </p:cNvPr>
          <p:cNvSpPr txBox="1"/>
          <p:nvPr/>
        </p:nvSpPr>
        <p:spPr>
          <a:xfrm>
            <a:off x="680672" y="433633"/>
            <a:ext cx="551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CW Cursive Writing 10" panose="03050602040000000000" pitchFamily="66" charset="0"/>
              </a:rPr>
              <a:t>Art Knowledge Organiser</a:t>
            </a:r>
          </a:p>
          <a:p>
            <a:r>
              <a:rPr lang="en-GB" dirty="0">
                <a:latin typeface="CCW Cursive Writing 10" panose="03050602040000000000" pitchFamily="66" charset="0"/>
              </a:rPr>
              <a:t> </a:t>
            </a:r>
            <a:r>
              <a:rPr lang="en-GB">
                <a:latin typeface="CCW Cursive Writing 10" panose="03050602040000000000" pitchFamily="66" charset="0"/>
              </a:rPr>
              <a:t>Architecture and Clay</a:t>
            </a:r>
            <a:endParaRPr lang="en-GB" dirty="0">
              <a:latin typeface="CCW Cursive Writing 10" panose="03050602040000000000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AA2FB-7EA9-4C4C-871B-1E6D1553148B}"/>
              </a:ext>
            </a:extLst>
          </p:cNvPr>
          <p:cNvSpPr txBox="1"/>
          <p:nvPr/>
        </p:nvSpPr>
        <p:spPr>
          <a:xfrm>
            <a:off x="6588678" y="436287"/>
            <a:ext cx="21393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CW Cursive Writing 10" panose="03050602040000000000" pitchFamily="66" charset="0"/>
              </a:rPr>
              <a:t>Glossary</a:t>
            </a:r>
          </a:p>
          <a:p>
            <a:endParaRPr lang="en-GB" dirty="0">
              <a:latin typeface="CCW Cursive Writing 10" panose="03050602040000000000" pitchFamily="66" charset="0"/>
            </a:endParaRPr>
          </a:p>
          <a:p>
            <a:r>
              <a:rPr lang="en-GB" sz="1200" b="1" dirty="0">
                <a:latin typeface="CCW Cursive Writing 10" panose="03050602040000000000" pitchFamily="66" charset="0"/>
              </a:rPr>
              <a:t>Architect</a:t>
            </a:r>
            <a:r>
              <a:rPr lang="en-GB" sz="1200" dirty="0">
                <a:latin typeface="CCW Cursive Writing 10" panose="03050602040000000000" pitchFamily="66" charset="0"/>
              </a:rPr>
              <a:t>- someone who creates drawings and plans for builders.</a:t>
            </a:r>
          </a:p>
          <a:p>
            <a:endParaRPr lang="en-GB" sz="1200" dirty="0">
              <a:latin typeface="CCW Cursive Writing 10" panose="03050602040000000000" pitchFamily="66" charset="0"/>
            </a:endParaRPr>
          </a:p>
          <a:p>
            <a:r>
              <a:rPr lang="en-GB" sz="1200" b="1" dirty="0">
                <a:latin typeface="CCW Cursive Writing 10" panose="03050602040000000000" pitchFamily="66" charset="0"/>
              </a:rPr>
              <a:t>Coil</a:t>
            </a:r>
            <a:r>
              <a:rPr lang="en-GB" sz="1200" dirty="0">
                <a:latin typeface="CCW Cursive Writing 10" panose="03050602040000000000" pitchFamily="66" charset="0"/>
              </a:rPr>
              <a:t>- Long sausage shaped pieces of clay.</a:t>
            </a:r>
          </a:p>
          <a:p>
            <a:endParaRPr lang="en-GB" sz="1200" b="1" dirty="0">
              <a:latin typeface="CCW Cursive Writing 10" panose="03050602040000000000" pitchFamily="66" charset="0"/>
            </a:endParaRPr>
          </a:p>
          <a:p>
            <a:r>
              <a:rPr lang="en-GB" sz="1200" b="1" dirty="0">
                <a:latin typeface="CCW Cursive Writing 10" panose="03050602040000000000" pitchFamily="66" charset="0"/>
              </a:rPr>
              <a:t>Frame- </a:t>
            </a:r>
            <a:r>
              <a:rPr lang="en-GB" sz="1200" dirty="0">
                <a:latin typeface="CCW Cursive Writing 10" panose="03050602040000000000" pitchFamily="66" charset="0"/>
              </a:rPr>
              <a:t>A support structure.</a:t>
            </a:r>
          </a:p>
          <a:p>
            <a:endParaRPr lang="en-GB" sz="1200" b="1" dirty="0">
              <a:latin typeface="CCW Cursive Writing 10" panose="03050602040000000000" pitchFamily="66" charset="0"/>
            </a:endParaRPr>
          </a:p>
          <a:p>
            <a:r>
              <a:rPr lang="en-GB" sz="1200" b="1" dirty="0">
                <a:latin typeface="CCW Cursive Writing 10" panose="03050602040000000000" pitchFamily="66" charset="0"/>
              </a:rPr>
              <a:t>Plans</a:t>
            </a:r>
            <a:r>
              <a:rPr lang="en-GB" sz="1200" dirty="0">
                <a:latin typeface="CCW Cursive Writing 10" panose="03050602040000000000" pitchFamily="66" charset="0"/>
              </a:rPr>
              <a:t>- Drawings which show the outside and inside of a  building.</a:t>
            </a:r>
          </a:p>
          <a:p>
            <a:endParaRPr lang="en-GB" sz="1200" dirty="0">
              <a:latin typeface="CCW Cursive Writing 10" panose="03050602040000000000" pitchFamily="66" charset="0"/>
            </a:endParaRPr>
          </a:p>
          <a:p>
            <a:r>
              <a:rPr lang="en-GB" sz="1200" b="1" dirty="0">
                <a:latin typeface="CCW Cursive Writing 10" panose="03050602040000000000" pitchFamily="66" charset="0"/>
              </a:rPr>
              <a:t>Score-</a:t>
            </a:r>
            <a:r>
              <a:rPr lang="en-GB" sz="1200" dirty="0">
                <a:latin typeface="CCW Cursive Writing 10" panose="03050602040000000000" pitchFamily="66" charset="0"/>
              </a:rPr>
              <a:t> Scratches on the surface to make the clay rough.</a:t>
            </a:r>
            <a:endParaRPr lang="en-GB" sz="1200" b="1" dirty="0">
              <a:latin typeface="CCW Cursive Writing 10" panose="03050602040000000000" pitchFamily="66" charset="0"/>
            </a:endParaRPr>
          </a:p>
          <a:p>
            <a:endParaRPr lang="en-GB" sz="1200" b="1" dirty="0">
              <a:latin typeface="CCW Cursive Writing 10" panose="03050602040000000000" pitchFamily="66" charset="0"/>
            </a:endParaRPr>
          </a:p>
          <a:p>
            <a:r>
              <a:rPr lang="en-GB" sz="1200" b="1" dirty="0">
                <a:latin typeface="CCW Cursive Writing 10" panose="03050602040000000000" pitchFamily="66" charset="0"/>
              </a:rPr>
              <a:t>Slip</a:t>
            </a:r>
            <a:r>
              <a:rPr lang="en-GB" sz="1200" dirty="0">
                <a:latin typeface="CCW Cursive Writing 10" panose="03050602040000000000" pitchFamily="66" charset="0"/>
              </a:rPr>
              <a:t>- A mixture of clay and water.</a:t>
            </a:r>
            <a:endParaRPr lang="en-GB" dirty="0">
              <a:latin typeface="CCW Cursive Writing 10" panose="03050602040000000000" pitchFamily="66" charset="0"/>
            </a:endParaRPr>
          </a:p>
          <a:p>
            <a:endParaRPr lang="en-GB" dirty="0">
              <a:latin typeface="CCW Cursive Writing 10" panose="03050602040000000000" pitchFamily="66" charset="0"/>
            </a:endParaRPr>
          </a:p>
          <a:p>
            <a:endParaRPr lang="en-GB" sz="1200" dirty="0">
              <a:latin typeface="CCW Cursive Writing 10" panose="03050602040000000000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ACA20B-F0F8-429E-B360-04290BD53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927" y="1063801"/>
            <a:ext cx="1297178" cy="1002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84C8C4-E364-48D4-9CCA-3792E15083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" r="5404" b="206"/>
          <a:stretch/>
        </p:blipFill>
        <p:spPr>
          <a:xfrm>
            <a:off x="2483696" y="3075516"/>
            <a:ext cx="1805762" cy="1085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1BBC2F-5B89-40A7-9553-4C3E7EFA72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848"/>
          <a:stretch/>
        </p:blipFill>
        <p:spPr>
          <a:xfrm>
            <a:off x="960204" y="3057325"/>
            <a:ext cx="1392624" cy="1096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4B3CCA-3222-4C8B-9AE2-AD5D8F93CD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062" b="1008"/>
          <a:stretch/>
        </p:blipFill>
        <p:spPr>
          <a:xfrm>
            <a:off x="4420326" y="3082938"/>
            <a:ext cx="1542291" cy="1085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6DC06A-04A1-472F-9A7F-D7325DFD8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7807" y="4545030"/>
            <a:ext cx="940738" cy="9407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347097-718E-430C-9EC9-B7DCB715726D}"/>
              </a:ext>
            </a:extLst>
          </p:cNvPr>
          <p:cNvSpPr/>
          <p:nvPr/>
        </p:nvSpPr>
        <p:spPr>
          <a:xfrm>
            <a:off x="374344" y="5459789"/>
            <a:ext cx="4452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CCW Cursive Writing 10" panose="03050602040000000000" pitchFamily="66" charset="0"/>
              </a:rPr>
              <a:t>Clay can be rolled into </a:t>
            </a:r>
            <a:r>
              <a:rPr lang="en-GB" sz="1200" b="1" dirty="0">
                <a:latin typeface="CCW Cursive Writing 10" panose="03050602040000000000" pitchFamily="66" charset="0"/>
              </a:rPr>
              <a:t>coils</a:t>
            </a:r>
            <a:r>
              <a:rPr lang="en-GB" sz="1200" dirty="0">
                <a:latin typeface="CCW Cursive Writing 10" panose="03050602040000000000" pitchFamily="66" charset="0"/>
              </a:rPr>
              <a:t> and moulded into shapes. </a:t>
            </a:r>
          </a:p>
          <a:p>
            <a:pPr algn="ctr"/>
            <a:endParaRPr lang="en-GB" sz="1200" b="1" dirty="0">
              <a:latin typeface="CCW Cursive Writing 10" panose="03050602040000000000" pitchFamily="66" charset="0"/>
            </a:endParaRPr>
          </a:p>
          <a:p>
            <a:pPr algn="ctr"/>
            <a:r>
              <a:rPr lang="en-GB" sz="1200" b="1" dirty="0">
                <a:latin typeface="CCW Cursive Writing 10" panose="03050602040000000000" pitchFamily="66" charset="0"/>
              </a:rPr>
              <a:t>Slip</a:t>
            </a:r>
            <a:r>
              <a:rPr lang="en-GB" sz="1200" dirty="0">
                <a:latin typeface="CCW Cursive Writing 10" panose="03050602040000000000" pitchFamily="66" charset="0"/>
              </a:rPr>
              <a:t> and </a:t>
            </a:r>
            <a:r>
              <a:rPr lang="en-GB" sz="1200" b="1" dirty="0">
                <a:latin typeface="CCW Cursive Writing 10" panose="03050602040000000000" pitchFamily="66" charset="0"/>
              </a:rPr>
              <a:t>score</a:t>
            </a:r>
            <a:r>
              <a:rPr lang="en-GB" sz="1200" dirty="0">
                <a:latin typeface="CCW Cursive Writing 10" panose="03050602040000000000" pitchFamily="66" charset="0"/>
              </a:rPr>
              <a:t> is used to join clay together.</a:t>
            </a:r>
          </a:p>
          <a:p>
            <a:pPr algn="ctr"/>
            <a:endParaRPr lang="en-GB" sz="1200" dirty="0">
              <a:latin typeface="CCW Cursive Writing 10" panose="03050602040000000000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A15369-F8F1-4048-93FC-34996A82D8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547" y="4516805"/>
            <a:ext cx="1392624" cy="928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8A3AFC-C7F3-4B51-8DF4-4EBA6DC21B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6820" y="4533117"/>
            <a:ext cx="940738" cy="9385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8727BA-0704-44D5-ADD9-933FAD721494}"/>
              </a:ext>
            </a:extLst>
          </p:cNvPr>
          <p:cNvSpPr txBox="1"/>
          <p:nvPr/>
        </p:nvSpPr>
        <p:spPr>
          <a:xfrm>
            <a:off x="470497" y="4268031"/>
            <a:ext cx="3129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sng" dirty="0">
                <a:latin typeface="CCW Cursive Writing 10" panose="03050602040000000000" pitchFamily="66" charset="0"/>
              </a:rPr>
              <a:t>Clay techniques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68B69E-655C-4604-B5D7-AB3B2DCB59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7566" y="4296281"/>
            <a:ext cx="1344171" cy="12970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AC1920-0940-483D-8806-9792E5C37CB3}"/>
              </a:ext>
            </a:extLst>
          </p:cNvPr>
          <p:cNvSpPr txBox="1"/>
          <p:nvPr/>
        </p:nvSpPr>
        <p:spPr>
          <a:xfrm>
            <a:off x="5064314" y="5593370"/>
            <a:ext cx="1428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CCW Cursive Writing 10" panose="03050602040000000000" pitchFamily="66" charset="0"/>
              </a:rPr>
              <a:t>You can mould clay over a </a:t>
            </a:r>
            <a:r>
              <a:rPr lang="en-GB" sz="1200" b="1" dirty="0">
                <a:latin typeface="CCW Cursive Writing 10" panose="03050602040000000000" pitchFamily="66" charset="0"/>
              </a:rPr>
              <a:t>frame</a:t>
            </a:r>
            <a:r>
              <a:rPr lang="en-GB" sz="1200" dirty="0">
                <a:latin typeface="CCW Cursive Writing 10" panose="03050602040000000000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5767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082385E536C4BBAD8E53215F6C958" ma:contentTypeVersion="16" ma:contentTypeDescription="Create a new document." ma:contentTypeScope="" ma:versionID="e629aedb26c0bdc50998f9dc435be638">
  <xsd:schema xmlns:xsd="http://www.w3.org/2001/XMLSchema" xmlns:xs="http://www.w3.org/2001/XMLSchema" xmlns:p="http://schemas.microsoft.com/office/2006/metadata/properties" xmlns:ns2="351459db-3b75-47df-a6df-554e6210169d" xmlns:ns3="73522962-7b55-4b97-82cf-24e7999e46ad" targetNamespace="http://schemas.microsoft.com/office/2006/metadata/properties" ma:root="true" ma:fieldsID="7fb0a9ac5de3e1e5dea0d2c6694aecdd" ns2:_="" ns3:_="">
    <xsd:import namespace="351459db-3b75-47df-a6df-554e6210169d"/>
    <xsd:import namespace="73522962-7b55-4b97-82cf-24e7999e46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459db-3b75-47df-a6df-554e62101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de434f0-ed9b-42bd-875f-ac81a6495e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22962-7b55-4b97-82cf-24e7999e46a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8ac06bbf-12f0-473c-bb7f-affa5d5ad483}" ma:internalName="TaxCatchAll" ma:showField="CatchAllData" ma:web="73522962-7b55-4b97-82cf-24e7999e46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1459db-3b75-47df-a6df-554e6210169d">
      <Terms xmlns="http://schemas.microsoft.com/office/infopath/2007/PartnerControls"/>
    </lcf76f155ced4ddcb4097134ff3c332f>
    <TaxCatchAll xmlns="73522962-7b55-4b97-82cf-24e7999e46ad" xsi:nil="true"/>
  </documentManagement>
</p:properties>
</file>

<file path=customXml/itemProps1.xml><?xml version="1.0" encoding="utf-8"?>
<ds:datastoreItem xmlns:ds="http://schemas.openxmlformats.org/officeDocument/2006/customXml" ds:itemID="{B8993739-42EB-4247-9E1D-FA9943C80ADA}"/>
</file>

<file path=customXml/itemProps2.xml><?xml version="1.0" encoding="utf-8"?>
<ds:datastoreItem xmlns:ds="http://schemas.openxmlformats.org/officeDocument/2006/customXml" ds:itemID="{2E81B110-45C6-428D-8C45-E0C225D03F5E}"/>
</file>

<file path=customXml/itemProps3.xml><?xml version="1.0" encoding="utf-8"?>
<ds:datastoreItem xmlns:ds="http://schemas.openxmlformats.org/officeDocument/2006/customXml" ds:itemID="{B3F117C1-CB40-42F3-ABC9-49B7F62B6AB2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1769</TotalTime>
  <Words>132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Twinkl</vt:lpstr>
      <vt:lpstr>CCW Cursive Writing 10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Andrews</dc:creator>
  <cp:lastModifiedBy>Pam Carlisle</cp:lastModifiedBy>
  <cp:revision>38</cp:revision>
  <cp:lastPrinted>2022-07-25T07:53:03Z</cp:lastPrinted>
  <dcterms:created xsi:type="dcterms:W3CDTF">2021-01-05T11:01:26Z</dcterms:created>
  <dcterms:modified xsi:type="dcterms:W3CDTF">2023-04-11T09:55:38Z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0x010100165082385E536C4BBAD8E53215F6C958</vt:lpwstr>
  </property>
</Properties>
</file>