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5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1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A1F4F-1DAC-4FCA-BBCF-71BF9F5C4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3C0162-73CC-493D-8046-36D395F1D880}"/>
              </a:ext>
            </a:extLst>
          </p:cNvPr>
          <p:cNvSpPr/>
          <p:nvPr userDrawn="1"/>
        </p:nvSpPr>
        <p:spPr>
          <a:xfrm>
            <a:off x="358219" y="365126"/>
            <a:ext cx="8446416" cy="61277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94924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25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0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05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2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02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5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8A51F-1543-4D27-9E09-3767EC464128}" type="datetimeFigureOut">
              <a:rPr lang="en-GB" smtClean="0"/>
              <a:t>25/07/2022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3EFF-FD03-428E-9540-459A09083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14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00" y="2517534"/>
            <a:ext cx="5256329" cy="213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300" dirty="0">
                <a:latin typeface="XCCW Joined 10a" panose="03050602040000000000" pitchFamily="66" charset="0"/>
              </a:rPr>
              <a:t>The Pitmen painters (Ashington Group) were a small group of miners who met regularly between 1934 and 1983</a:t>
            </a:r>
            <a:r>
              <a:rPr lang="en-GB" sz="1300" b="1" dirty="0">
                <a:latin typeface="XCCW Joined 10a" panose="03050602040000000000" pitchFamily="66" charset="0"/>
              </a:rPr>
              <a:t>. </a:t>
            </a:r>
            <a:r>
              <a:rPr lang="en-GB" sz="1300" dirty="0">
                <a:latin typeface="XCCW Joined 10a" panose="03050602040000000000" pitchFamily="66" charset="0"/>
              </a:rPr>
              <a:t>They produced hundreds of paintings showing what life was like both above and below ground for their mining communities in Ashington in Northumberland</a:t>
            </a:r>
            <a:r>
              <a:rPr lang="en-GB" sz="1300" b="1" dirty="0">
                <a:latin typeface="XCCW Joined 10a" panose="03050602040000000000" pitchFamily="66" charset="0"/>
              </a:rPr>
              <a:t>. </a:t>
            </a:r>
            <a:r>
              <a:rPr lang="en-GB" sz="1300" dirty="0">
                <a:latin typeface="XCCW Joined 10a" panose="03050602040000000000" pitchFamily="66" charset="0"/>
              </a:rPr>
              <a:t>They did not really belong to a particular </a:t>
            </a:r>
            <a:r>
              <a:rPr lang="en-GB" sz="1300" b="1" dirty="0">
                <a:latin typeface="XCCW Joined 10a" panose="03050602040000000000" pitchFamily="66" charset="0"/>
              </a:rPr>
              <a:t>art movement</a:t>
            </a:r>
            <a:r>
              <a:rPr lang="en-GB" sz="1300" dirty="0">
                <a:latin typeface="XCCW Joined 10a" panose="03050602040000000000" pitchFamily="66" charset="0"/>
              </a:rPr>
              <a:t>.</a:t>
            </a:r>
          </a:p>
          <a:p>
            <a:endParaRPr lang="en-GB" sz="19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7" y="1105201"/>
            <a:ext cx="1368241" cy="1368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F41E4-4FF8-4492-8AE5-B9DE581A463C}"/>
              </a:ext>
            </a:extLst>
          </p:cNvPr>
          <p:cNvSpPr txBox="1"/>
          <p:nvPr/>
        </p:nvSpPr>
        <p:spPr>
          <a:xfrm>
            <a:off x="1097809" y="375402"/>
            <a:ext cx="480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XCCW Joined 10a" panose="03050602040000000000" pitchFamily="66" charset="0"/>
              </a:rPr>
              <a:t>Art Knowledge Organiser Drawing and printing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AE716-6D03-4A79-9F3C-1B5130DB5DCA}"/>
              </a:ext>
            </a:extLst>
          </p:cNvPr>
          <p:cNvSpPr txBox="1"/>
          <p:nvPr/>
        </p:nvSpPr>
        <p:spPr>
          <a:xfrm>
            <a:off x="5904536" y="375402"/>
            <a:ext cx="304342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  <a:latin typeface="XCCW Joined 10a" panose="03050602040000000000" pitchFamily="66" charset="0"/>
              </a:rPr>
              <a:t>Glossary</a:t>
            </a:r>
          </a:p>
          <a:p>
            <a:endParaRPr lang="en-GB" sz="1200" b="1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Art movement- </a:t>
            </a:r>
            <a:r>
              <a:rPr lang="en-GB" sz="1100" dirty="0">
                <a:latin typeface="XCCW Joined 10a" panose="03050602040000000000" pitchFamily="66" charset="0"/>
              </a:rPr>
              <a:t>A style of art that spans a particular time.</a:t>
            </a:r>
          </a:p>
          <a:p>
            <a:endParaRPr lang="en-GB" sz="1100" b="1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Inking pad- </a:t>
            </a:r>
            <a:r>
              <a:rPr lang="en-GB" sz="1100" dirty="0">
                <a:latin typeface="XCCW Joined 10a" panose="03050602040000000000" pitchFamily="66" charset="0"/>
              </a:rPr>
              <a:t>A plastic tray or board where the ink or paint is poured</a:t>
            </a:r>
          </a:p>
          <a:p>
            <a:endParaRPr lang="en-GB" sz="1100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Mono print </a:t>
            </a:r>
            <a:r>
              <a:rPr lang="en-GB" sz="1100" dirty="0">
                <a:latin typeface="XCCW Joined 10a" panose="03050602040000000000" pitchFamily="66" charset="0"/>
              </a:rPr>
              <a:t>-A printing technique where the artist draws or traces an image onto an ink pad and creates an image.</a:t>
            </a:r>
          </a:p>
          <a:p>
            <a:endParaRPr lang="en-GB" sz="1100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Texture- </a:t>
            </a:r>
            <a:r>
              <a:rPr lang="en-GB" sz="1100" dirty="0">
                <a:latin typeface="XCCW Joined 10a" panose="03050602040000000000" pitchFamily="66" charset="0"/>
              </a:rPr>
              <a:t>How something feels.</a:t>
            </a:r>
          </a:p>
          <a:p>
            <a:endParaRPr lang="en-GB" sz="1100" b="1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Tone- </a:t>
            </a:r>
            <a:r>
              <a:rPr lang="en-GB" sz="1100" dirty="0">
                <a:latin typeface="XCCW Joined 10a" panose="03050602040000000000" pitchFamily="66" charset="0"/>
              </a:rPr>
              <a:t>Light and dark areas.</a:t>
            </a:r>
          </a:p>
          <a:p>
            <a:endParaRPr lang="en-GB" sz="1100" b="1" dirty="0">
              <a:latin typeface="XCCW Joined 10a" panose="03050602040000000000" pitchFamily="66" charset="0"/>
            </a:endParaRPr>
          </a:p>
          <a:p>
            <a:r>
              <a:rPr lang="en-GB" sz="1100" b="1" dirty="0">
                <a:latin typeface="XCCW Joined 10a" panose="03050602040000000000" pitchFamily="66" charset="0"/>
              </a:rPr>
              <a:t>Shading- D</a:t>
            </a:r>
            <a:r>
              <a:rPr lang="en-GB" sz="1100" dirty="0">
                <a:latin typeface="XCCW Joined 10a" panose="03050602040000000000" pitchFamily="66" charset="0"/>
              </a:rPr>
              <a:t>arker areas.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25B111-D321-4D02-B980-42F41AB9B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00" y="3969243"/>
            <a:ext cx="3114673" cy="1183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2974A9-4C0F-4D6D-9578-3FD91866F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852" y="1105201"/>
            <a:ext cx="3440987" cy="13784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276C68-2F76-403E-9DB2-0A6EAB5B1E1A}"/>
              </a:ext>
            </a:extLst>
          </p:cNvPr>
          <p:cNvSpPr/>
          <p:nvPr/>
        </p:nvSpPr>
        <p:spPr>
          <a:xfrm>
            <a:off x="546935" y="5097603"/>
            <a:ext cx="2954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To draw a figure that looks like it is moving, the body should lean forwards, legs be apart and one foot can be off the ground. Sometimes, arms appear to be swinging.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0256E-5E2C-42A4-B39D-68134F3FA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784" y="3863881"/>
            <a:ext cx="980800" cy="11835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EC44CF-1A88-4DC9-93F3-ABAD95605123}"/>
              </a:ext>
            </a:extLst>
          </p:cNvPr>
          <p:cNvSpPr/>
          <p:nvPr/>
        </p:nvSpPr>
        <p:spPr>
          <a:xfrm>
            <a:off x="4558552" y="3867789"/>
            <a:ext cx="43026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latin typeface="XCCW Joined 10a" panose="03050602040000000000" pitchFamily="66" charset="0"/>
              </a:rPr>
              <a:t>Texture</a:t>
            </a:r>
            <a:r>
              <a:rPr lang="en-GB" sz="1200" dirty="0">
                <a:latin typeface="XCCW Joined 10a" panose="03050602040000000000" pitchFamily="66" charset="0"/>
              </a:rPr>
              <a:t> can be shown by varying the size, direction, amount of marks and lines and amount of </a:t>
            </a:r>
            <a:r>
              <a:rPr lang="en-GB" sz="1200" b="1" dirty="0">
                <a:latin typeface="XCCW Joined 10a" panose="03050602040000000000" pitchFamily="66" charset="0"/>
              </a:rPr>
              <a:t>pressure</a:t>
            </a:r>
            <a:r>
              <a:rPr lang="en-GB" sz="1200" dirty="0">
                <a:latin typeface="XCCW Joined 10a" panose="03050602040000000000" pitchFamily="66" charset="0"/>
              </a:rPr>
              <a:t> applied by the pencil. </a:t>
            </a:r>
          </a:p>
          <a:p>
            <a:r>
              <a:rPr lang="en-GB" sz="1200" b="1" dirty="0">
                <a:latin typeface="XCCW Joined 10a" panose="03050602040000000000" pitchFamily="66" charset="0"/>
              </a:rPr>
              <a:t>Shading</a:t>
            </a:r>
            <a:r>
              <a:rPr lang="en-GB" sz="1200" dirty="0">
                <a:latin typeface="XCCW Joined 10a" panose="03050602040000000000" pitchFamily="66" charset="0"/>
              </a:rPr>
              <a:t> down one side of a figure can show </a:t>
            </a:r>
            <a:r>
              <a:rPr lang="en-GB" sz="1200" b="1" dirty="0">
                <a:latin typeface="XCCW Joined 10a" panose="03050602040000000000" pitchFamily="66" charset="0"/>
              </a:rPr>
              <a:t>tone</a:t>
            </a:r>
            <a:r>
              <a:rPr lang="en-GB" sz="1200" dirty="0">
                <a:latin typeface="XCCW Joined 10a" panose="03050602040000000000" pitchFamily="66" charset="0"/>
              </a:rPr>
              <a:t> and make a figure appear more 3 dimensional.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4F7FB4-45FD-49C2-B8BD-4E47DBFD2254}"/>
              </a:ext>
            </a:extLst>
          </p:cNvPr>
          <p:cNvSpPr/>
          <p:nvPr/>
        </p:nvSpPr>
        <p:spPr>
          <a:xfrm>
            <a:off x="4558552" y="5152819"/>
            <a:ext cx="40589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u="sng" dirty="0">
                <a:latin typeface="XCCW Joined 10a" panose="03050602040000000000" pitchFamily="66" charset="0"/>
              </a:rPr>
              <a:t>Mono printing</a:t>
            </a:r>
          </a:p>
          <a:p>
            <a:endParaRPr lang="en-GB" sz="1200" dirty="0">
              <a:latin typeface="XCCW Joined 10a" panose="03050602040000000000" pitchFamily="66" charset="0"/>
            </a:endParaRPr>
          </a:p>
          <a:p>
            <a:r>
              <a:rPr lang="en-GB" sz="1200" dirty="0">
                <a:latin typeface="XCCW Joined 10a" panose="03050602040000000000" pitchFamily="66" charset="0"/>
              </a:rPr>
              <a:t>More than one colour can be </a:t>
            </a:r>
            <a:r>
              <a:rPr lang="en-GB" sz="1200" b="1" dirty="0">
                <a:latin typeface="XCCW Joined 10a" panose="03050602040000000000" pitchFamily="66" charset="0"/>
              </a:rPr>
              <a:t>mono printed</a:t>
            </a:r>
            <a:r>
              <a:rPr lang="en-GB" sz="1200" dirty="0">
                <a:latin typeface="XCCW Joined 10a" panose="03050602040000000000" pitchFamily="66" charset="0"/>
              </a:rPr>
              <a:t> by inking up different </a:t>
            </a:r>
            <a:r>
              <a:rPr lang="en-GB" sz="1200" b="1" dirty="0">
                <a:latin typeface="XCCW Joined 10a" panose="03050602040000000000" pitchFamily="66" charset="0"/>
              </a:rPr>
              <a:t>inking pads </a:t>
            </a:r>
            <a:r>
              <a:rPr lang="en-GB" sz="1200" dirty="0">
                <a:latin typeface="XCCW Joined 10a" panose="03050602040000000000" pitchFamily="66" charset="0"/>
              </a:rPr>
              <a:t>with different colours. You need to print the lightest colours first and then the darkest colours.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66BE49-E51C-4908-92A7-FF020449D6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17" r="13502" b="13863"/>
          <a:stretch/>
        </p:blipFill>
        <p:spPr>
          <a:xfrm>
            <a:off x="3501173" y="5097603"/>
            <a:ext cx="942960" cy="13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B4CD22A0-5AFC-463A-B451-225D5D0CCCD1}"/>
</file>

<file path=customXml/itemProps2.xml><?xml version="1.0" encoding="utf-8"?>
<ds:datastoreItem xmlns:ds="http://schemas.openxmlformats.org/officeDocument/2006/customXml" ds:itemID="{CD488879-2323-4332-8DC4-65BCC5F7CED0}"/>
</file>

<file path=customXml/itemProps3.xml><?xml version="1.0" encoding="utf-8"?>
<ds:datastoreItem xmlns:ds="http://schemas.openxmlformats.org/officeDocument/2006/customXml" ds:itemID="{549CA650-9723-48C3-9ACD-3123CED52E8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242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XCCW Joined 10a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Carlisle</dc:creator>
  <cp:lastModifiedBy>Pam Carlisle</cp:lastModifiedBy>
  <cp:revision>50</cp:revision>
  <dcterms:created xsi:type="dcterms:W3CDTF">2021-02-21T07:46:46Z</dcterms:created>
  <dcterms:modified xsi:type="dcterms:W3CDTF">2022-07-25T11:25:29Z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