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winkl" panose="020B0604020202020204" charset="0"/>
      <p:regular r:id="rId9"/>
      <p:bold r:id="rId10"/>
    </p:embeddedFont>
    <p:embeddedFont>
      <p:font typeface="XCCW Joined 10a" panose="03050602040000000000" pitchFamily="66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68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10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E555-C1AC-44F9-A3D2-747D279F3B6A}" type="datetimeFigureOut">
              <a:rPr lang="en-GB" smtClean="0"/>
              <a:pPr/>
              <a:t>19/04/2023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BDC-09C6-4972-8271-B22110B513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03A3-F675-4B03-89EA-911F71C72457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74A7-8F26-414E-A47F-015E5F7DB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4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40239B-9918-4E45-86E2-A6FA3E0012BD}"/>
              </a:ext>
            </a:extLst>
          </p:cNvPr>
          <p:cNvSpPr/>
          <p:nvPr/>
        </p:nvSpPr>
        <p:spPr>
          <a:xfrm>
            <a:off x="462903" y="2457843"/>
            <a:ext cx="50894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XCCW Joined 10a" panose="03050602040000000000" pitchFamily="66" charset="0"/>
              </a:rPr>
              <a:t>Frida Kahlo was born in Mexico in 1907. She was famous for painting self-</a:t>
            </a:r>
            <a:r>
              <a:rPr lang="en-GB" altLang="en-US" sz="1100" b="1" dirty="0">
                <a:latin typeface="XCCW Joined 10a" panose="03050602040000000000" pitchFamily="66" charset="0"/>
              </a:rPr>
              <a:t>portraits</a:t>
            </a:r>
            <a:r>
              <a:rPr lang="en-GB" altLang="en-US" sz="1100" dirty="0">
                <a:latin typeface="XCCW Joined 10a" panose="03050602040000000000" pitchFamily="66" charset="0"/>
              </a:rPr>
              <a:t> She didn’t really follow an </a:t>
            </a:r>
            <a:r>
              <a:rPr lang="en-GB" altLang="en-US" sz="1100" b="1" dirty="0">
                <a:latin typeface="XCCW Joined 10a" panose="03050602040000000000" pitchFamily="66" charset="0"/>
              </a:rPr>
              <a:t>art movement </a:t>
            </a:r>
            <a:r>
              <a:rPr lang="en-GB" altLang="en-US" sz="1100" dirty="0">
                <a:latin typeface="XCCW Joined 10a" panose="03050602040000000000" pitchFamily="66" charset="0"/>
              </a:rPr>
              <a:t>although she considered her work </a:t>
            </a:r>
            <a:r>
              <a:rPr lang="en-GB" altLang="en-US" sz="1100" b="1" dirty="0">
                <a:latin typeface="XCCW Joined 10a" panose="03050602040000000000" pitchFamily="66" charset="0"/>
              </a:rPr>
              <a:t>autobiographical </a:t>
            </a:r>
            <a:r>
              <a:rPr lang="en-GB" altLang="en-US" sz="1100" dirty="0">
                <a:latin typeface="XCCW Joined 10a" panose="03050602040000000000" pitchFamily="66" charset="0"/>
              </a:rPr>
              <a:t>as she painted her actual experiences that were felt at the time. Frida was married to the famous Mexican artist, Diego Rivera. It was a stormy marriage. They divorced in 1939 but they remarried in 1940!</a:t>
            </a:r>
          </a:p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EEEA583E-B72C-48C3-A407-960162A6D7B6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A4C94-D81D-4EB4-81FE-675D1385DAD8}"/>
              </a:ext>
            </a:extLst>
          </p:cNvPr>
          <p:cNvSpPr txBox="1"/>
          <p:nvPr/>
        </p:nvSpPr>
        <p:spPr>
          <a:xfrm>
            <a:off x="-215285" y="443973"/>
            <a:ext cx="543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XCCW Joined 10a" panose="03050602040000000000" pitchFamily="66" charset="0"/>
              </a:rPr>
              <a:t>Art Knowledge Organiser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XCCW Joined 10a" panose="03050602040000000000" pitchFamily="66" charset="0"/>
              </a:rPr>
              <a:t>Drawing and Oil pastels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68784-EE12-45DD-88B3-6EA2B0EFB3D3}"/>
              </a:ext>
            </a:extLst>
          </p:cNvPr>
          <p:cNvSpPr txBox="1"/>
          <p:nvPr/>
        </p:nvSpPr>
        <p:spPr>
          <a:xfrm>
            <a:off x="5662378" y="379840"/>
            <a:ext cx="29015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XCCW Joined 10a" panose="03050602040000000000" pitchFamily="66" charset="0"/>
              </a:rPr>
              <a:t>Glossary</a:t>
            </a:r>
          </a:p>
          <a:p>
            <a:r>
              <a:rPr lang="en-GB" sz="1100" b="1" dirty="0">
                <a:latin typeface="XCCW Joined 10a" panose="03050602040000000000" pitchFamily="66" charset="0"/>
              </a:rPr>
              <a:t>Art movement- </a:t>
            </a:r>
            <a:r>
              <a:rPr lang="en-GB" sz="1100" dirty="0">
                <a:latin typeface="XCCW Joined 10a" panose="03050602040000000000" pitchFamily="66" charset="0"/>
              </a:rPr>
              <a:t>A particular style of art followed by a group of artists.</a:t>
            </a:r>
          </a:p>
          <a:p>
            <a:endParaRPr lang="en-GB" sz="11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Autobiographical- </a:t>
            </a:r>
            <a:r>
              <a:rPr lang="en-GB" sz="1100" dirty="0">
                <a:latin typeface="XCCW Joined 10a" panose="03050602040000000000" pitchFamily="66" charset="0"/>
              </a:rPr>
              <a:t>About one’s own experiences.</a:t>
            </a:r>
          </a:p>
          <a:p>
            <a:endParaRPr lang="en-GB" sz="1100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Body cast- A</a:t>
            </a:r>
            <a:r>
              <a:rPr lang="en-GB" sz="1100" dirty="0">
                <a:latin typeface="XCCW Joined 10a" panose="03050602040000000000" pitchFamily="66" charset="0"/>
              </a:rPr>
              <a:t> hard covering, that allows broken bones to heal by holding them in place.</a:t>
            </a:r>
          </a:p>
          <a:p>
            <a:endParaRPr lang="en-GB" sz="1100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Blend- </a:t>
            </a:r>
            <a:r>
              <a:rPr lang="en-GB" sz="1100" dirty="0">
                <a:latin typeface="XCCW Joined 10a" panose="03050602040000000000" pitchFamily="66" charset="0"/>
              </a:rPr>
              <a:t>Mix together colours so they join.</a:t>
            </a:r>
          </a:p>
          <a:p>
            <a:endParaRPr lang="en-GB" sz="11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Oil pastel- </a:t>
            </a:r>
            <a:r>
              <a:rPr lang="en-GB" sz="1100" dirty="0">
                <a:latin typeface="XCCW Joined 10a" panose="03050602040000000000" pitchFamily="66" charset="0"/>
              </a:rPr>
              <a:t>Oily sticks of colour.</a:t>
            </a:r>
          </a:p>
          <a:p>
            <a:endParaRPr lang="en-GB" sz="11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Polio- </a:t>
            </a:r>
            <a:r>
              <a:rPr lang="en-GB" sz="1100" dirty="0">
                <a:latin typeface="XCCW Joined 10a" panose="03050602040000000000" pitchFamily="66" charset="0"/>
              </a:rPr>
              <a:t>A virus that can cause paralysis.</a:t>
            </a:r>
          </a:p>
          <a:p>
            <a:endParaRPr lang="en-GB" sz="11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Tone- </a:t>
            </a:r>
            <a:r>
              <a:rPr lang="en-GB" sz="1100" dirty="0">
                <a:latin typeface="XCCW Joined 10a" panose="03050602040000000000" pitchFamily="66" charset="0"/>
              </a:rPr>
              <a:t>Light and dark areas.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219B04-B670-42DE-B139-65368A616BE9}"/>
              </a:ext>
            </a:extLst>
          </p:cNvPr>
          <p:cNvGrpSpPr/>
          <p:nvPr/>
        </p:nvGrpSpPr>
        <p:grpSpPr>
          <a:xfrm>
            <a:off x="455745" y="1155517"/>
            <a:ext cx="4747852" cy="1333159"/>
            <a:chOff x="455744" y="1155517"/>
            <a:chExt cx="4867963" cy="14349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FF1AE8-6562-4F92-8C6C-B9AC4D04D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744" y="1155517"/>
              <a:ext cx="982329" cy="9866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2EF4CF-7B3C-4CDC-B197-DCA823018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9893" y="1163805"/>
              <a:ext cx="1278145" cy="1044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BB8036-7966-4767-8AB9-835DF447DE2B}"/>
                </a:ext>
              </a:extLst>
            </p:cNvPr>
            <p:cNvSpPr txBox="1"/>
            <p:nvPr/>
          </p:nvSpPr>
          <p:spPr>
            <a:xfrm>
              <a:off x="1438073" y="2205843"/>
              <a:ext cx="18759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The two Frida’s 1939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11C0C5-A9AF-4EC6-B2CC-F9B4B2DF7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6841" y="1182068"/>
              <a:ext cx="761587" cy="9600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4225F2-F87F-4187-AD4C-AB3C66B67B57}"/>
                </a:ext>
              </a:extLst>
            </p:cNvPr>
            <p:cNvSpPr txBox="1"/>
            <p:nvPr/>
          </p:nvSpPr>
          <p:spPr>
            <a:xfrm>
              <a:off x="2724156" y="2190313"/>
              <a:ext cx="1444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Monkey and Parrot 1942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B2E723-1992-45C3-9237-780069DE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2327" y="1163805"/>
              <a:ext cx="761586" cy="98128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514619-6C85-420A-B1C1-99B297DE7B7D}"/>
                </a:ext>
              </a:extLst>
            </p:cNvPr>
            <p:cNvSpPr/>
            <p:nvPr/>
          </p:nvSpPr>
          <p:spPr>
            <a:xfrm>
              <a:off x="4045562" y="2159167"/>
              <a:ext cx="12781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/>
                <a:t>Self Portrait as a </a:t>
              </a:r>
            </a:p>
            <a:p>
              <a:pPr algn="ctr"/>
              <a:r>
                <a:rPr lang="en-GB" sz="1000" dirty="0"/>
                <a:t>Tehuana 1943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637558A-0D02-4EA4-AB62-B8AA9A937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83" y="3888978"/>
            <a:ext cx="1757242" cy="11917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90916A-C2BB-4826-BAFE-9D21012ABBE3}"/>
              </a:ext>
            </a:extLst>
          </p:cNvPr>
          <p:cNvSpPr/>
          <p:nvPr/>
        </p:nvSpPr>
        <p:spPr>
          <a:xfrm>
            <a:off x="522144" y="5134387"/>
            <a:ext cx="25369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XCCW Joined 10a" panose="03050602040000000000" pitchFamily="66" charset="0"/>
              </a:rPr>
              <a:t>As a child, Frida suffered from </a:t>
            </a:r>
            <a:r>
              <a:rPr lang="en-GB" sz="1100" b="1" dirty="0">
                <a:latin typeface="XCCW Joined 10a" panose="03050602040000000000" pitchFamily="66" charset="0"/>
              </a:rPr>
              <a:t>Polio </a:t>
            </a:r>
            <a:r>
              <a:rPr lang="en-GB" sz="1100" dirty="0">
                <a:latin typeface="XCCW Joined 10a" panose="03050602040000000000" pitchFamily="66" charset="0"/>
              </a:rPr>
              <a:t>and later on she was involved in a traffic accident which left her in a whole </a:t>
            </a:r>
            <a:r>
              <a:rPr lang="en-GB" sz="1100" b="1" dirty="0">
                <a:latin typeface="XCCW Joined 10a" panose="03050602040000000000" pitchFamily="66" charset="0"/>
              </a:rPr>
              <a:t>body cast </a:t>
            </a:r>
            <a:r>
              <a:rPr lang="en-GB" sz="1100" dirty="0">
                <a:latin typeface="XCCW Joined 10a" panose="03050602040000000000" pitchFamily="66" charset="0"/>
              </a:rPr>
              <a:t>but she overcame her disabilities to paint.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F33305-DCB8-4D0D-A194-232FCF414CCA}"/>
              </a:ext>
            </a:extLst>
          </p:cNvPr>
          <p:cNvGrpSpPr/>
          <p:nvPr/>
        </p:nvGrpSpPr>
        <p:grpSpPr>
          <a:xfrm>
            <a:off x="3364061" y="3925100"/>
            <a:ext cx="2146755" cy="878637"/>
            <a:chOff x="3483254" y="3372584"/>
            <a:chExt cx="6186067" cy="2751741"/>
          </a:xfrm>
        </p:grpSpPr>
        <p:pic>
          <p:nvPicPr>
            <p:cNvPr id="25" name="Picture 2" descr="https://s-media-cache-ak0.pinimg.com/originals/eb/d5/fb/ebd5fb3abe8527e99d988de3d73e2c0e.jpg">
              <a:extLst>
                <a:ext uri="{FF2B5EF4-FFF2-40B4-BE49-F238E27FC236}">
                  <a16:creationId xmlns:a16="http://schemas.microsoft.com/office/drawing/2014/main" id="{B6CAFE4C-05B7-4629-8670-3ED3BB0D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r="49307" b="50151"/>
            <a:stretch>
              <a:fillRect/>
            </a:stretch>
          </p:blipFill>
          <p:spPr bwMode="auto">
            <a:xfrm flipH="1">
              <a:off x="3483254" y="3413195"/>
              <a:ext cx="2160240" cy="2674583"/>
            </a:xfrm>
            <a:prstGeom prst="rect">
              <a:avLst/>
            </a:prstGeom>
            <a:noFill/>
          </p:spPr>
        </p:pic>
        <p:pic>
          <p:nvPicPr>
            <p:cNvPr id="26" name="Picture 25" descr="https://s-media-cache-ak0.pinimg.com/originals/eb/d5/fb/ebd5fb3abe8527e99d988de3d73e2c0e.jpg">
              <a:extLst>
                <a:ext uri="{FF2B5EF4-FFF2-40B4-BE49-F238E27FC236}">
                  <a16:creationId xmlns:a16="http://schemas.microsoft.com/office/drawing/2014/main" id="{0FE8D2F7-8B68-47C4-B628-8800D1FC5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49486" t="959" r="1027" b="51109"/>
            <a:stretch>
              <a:fillRect/>
            </a:stretch>
          </p:blipFill>
          <p:spPr bwMode="auto">
            <a:xfrm flipH="1">
              <a:off x="5609249" y="3372584"/>
              <a:ext cx="2016223" cy="2736304"/>
            </a:xfrm>
            <a:prstGeom prst="rect">
              <a:avLst/>
            </a:prstGeom>
            <a:noFill/>
          </p:spPr>
        </p:pic>
        <p:pic>
          <p:nvPicPr>
            <p:cNvPr id="27" name="Picture 2" descr="https://s-media-cache-ak0.pinimg.com/originals/eb/d5/fb/ebd5fb3abe8527e99d988de3d73e2c0e.jpg">
              <a:extLst>
                <a:ext uri="{FF2B5EF4-FFF2-40B4-BE49-F238E27FC236}">
                  <a16:creationId xmlns:a16="http://schemas.microsoft.com/office/drawing/2014/main" id="{53232F1A-D5DA-41AA-A50D-549577D60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3621" t="53684" r="50514" b="-1616"/>
            <a:stretch>
              <a:fillRect/>
            </a:stretch>
          </p:blipFill>
          <p:spPr bwMode="auto">
            <a:xfrm flipH="1">
              <a:off x="7653098" y="3376651"/>
              <a:ext cx="2016223" cy="2747674"/>
            </a:xfrm>
            <a:prstGeom prst="rect">
              <a:avLst/>
            </a:prstGeom>
            <a:noFill/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22516F-1398-4580-89E2-EE4373C22587}"/>
              </a:ext>
            </a:extLst>
          </p:cNvPr>
          <p:cNvSpPr/>
          <p:nvPr/>
        </p:nvSpPr>
        <p:spPr>
          <a:xfrm>
            <a:off x="2992663" y="5014928"/>
            <a:ext cx="281206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u="sng" dirty="0">
                <a:latin typeface="XCCW Joined 10a" panose="03050602040000000000" pitchFamily="66" charset="0"/>
              </a:rPr>
              <a:t>Drawing a sideways pose</a:t>
            </a:r>
          </a:p>
          <a:p>
            <a:endParaRPr lang="en-GB" sz="1100" dirty="0">
              <a:latin typeface="XCCW Joined 10a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XCCW Joined 10a" panose="03050602040000000000" pitchFamily="66" charset="0"/>
              </a:rPr>
              <a:t>The line down the middle of the face shits to the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XCCW Joined 10a" panose="03050602040000000000" pitchFamily="66" charset="0"/>
              </a:rPr>
              <a:t>The face will not be symmetrical.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XCCW Joined 10a" panose="03050602040000000000" pitchFamily="66" charset="0"/>
              </a:rPr>
              <a:t>One ear will not be visible.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8FAB61E-04BA-4793-B0EE-AD49204A0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1363" y="4361954"/>
            <a:ext cx="1985022" cy="111161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E09AB9C-FCF8-4F29-8A82-167CCE09B3C9}"/>
              </a:ext>
            </a:extLst>
          </p:cNvPr>
          <p:cNvSpPr/>
          <p:nvPr/>
        </p:nvSpPr>
        <p:spPr>
          <a:xfrm>
            <a:off x="5720329" y="5494597"/>
            <a:ext cx="2901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XCCW Joined 10a" panose="03050602040000000000" pitchFamily="66" charset="0"/>
              </a:rPr>
              <a:t>Skin tones can have a blue, red or yellow undertone,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XCCW Joined 10a" panose="03050602040000000000" pitchFamily="66" charset="0"/>
              </a:rPr>
              <a:t>Oil pastels </a:t>
            </a:r>
            <a:r>
              <a:rPr lang="en-GB" sz="1100" dirty="0">
                <a:latin typeface="XCCW Joined 10a" panose="03050602040000000000" pitchFamily="66" charset="0"/>
              </a:rPr>
              <a:t>should be </a:t>
            </a:r>
            <a:r>
              <a:rPr lang="en-GB" sz="1100" b="1" dirty="0">
                <a:latin typeface="XCCW Joined 10a" panose="03050602040000000000" pitchFamily="66" charset="0"/>
              </a:rPr>
              <a:t>blended</a:t>
            </a:r>
            <a:r>
              <a:rPr lang="en-GB" sz="1100" dirty="0">
                <a:latin typeface="XCCW Joined 10a" panose="03050602040000000000" pitchFamily="66" charset="0"/>
              </a:rPr>
              <a:t> smoothly.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16F30D32-EB06-457D-A358-23AE0CF20628}"/>
</file>

<file path=customXml/itemProps2.xml><?xml version="1.0" encoding="utf-8"?>
<ds:datastoreItem xmlns:ds="http://schemas.openxmlformats.org/officeDocument/2006/customXml" ds:itemID="{BFDBD38C-B9A9-45D2-9241-E1FB7EEBC6B3}"/>
</file>

<file path=customXml/itemProps3.xml><?xml version="1.0" encoding="utf-8"?>
<ds:datastoreItem xmlns:ds="http://schemas.openxmlformats.org/officeDocument/2006/customXml" ds:itemID="{7E475D0D-83C8-4641-93E0-CDE14F49A164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612</TotalTime>
  <Words>242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Twinkl</vt:lpstr>
      <vt:lpstr>XCCW Joined 10a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Pam Carlisle</cp:lastModifiedBy>
  <cp:revision>40</cp:revision>
  <cp:lastPrinted>2023-04-19T11:46:27Z</cp:lastPrinted>
  <dcterms:created xsi:type="dcterms:W3CDTF">2020-04-13T12:09:49Z</dcterms:created>
  <dcterms:modified xsi:type="dcterms:W3CDTF">2023-04-19T12:07:31Z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