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C5"/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03F762-EF96-446A-BB95-F2D341D18F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8" y="0"/>
            <a:ext cx="98972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6862" y="954265"/>
            <a:ext cx="29206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Box fold- </a:t>
            </a:r>
            <a:r>
              <a:rPr lang="en-GB" sz="1050" dirty="0">
                <a:latin typeface="CCW Cursive Writing 10" panose="03050602040000000000" pitchFamily="66" charset="0"/>
              </a:rPr>
              <a:t>A type of pop up that creates a step.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Guide strip- </a:t>
            </a:r>
            <a:r>
              <a:rPr lang="en-GB" sz="1050" dirty="0">
                <a:latin typeface="CCW Cursive Writing 10" panose="03050602040000000000" pitchFamily="66" charset="0"/>
              </a:rPr>
              <a:t>Thin strips of card that keep other parts in place.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Lever</a:t>
            </a:r>
            <a:r>
              <a:rPr lang="en-GB" sz="1050" dirty="0">
                <a:latin typeface="CCW Cursive Writing 10" panose="03050602040000000000" pitchFamily="66" charset="0"/>
              </a:rPr>
              <a:t>- A bar which moves around a pivot.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Linkage</a:t>
            </a:r>
            <a:r>
              <a:rPr lang="en-GB" sz="1050" dirty="0">
                <a:latin typeface="CCW Cursive Writing 10" panose="03050602040000000000" pitchFamily="66" charset="0"/>
              </a:rPr>
              <a:t>- Created form connecting levers together.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Mechanism</a:t>
            </a:r>
            <a:r>
              <a:rPr lang="en-GB" sz="1050" dirty="0">
                <a:latin typeface="CCW Cursive Writing 10" panose="03050602040000000000" pitchFamily="66" charset="0"/>
              </a:rPr>
              <a:t>- A product that has parts that move together to create movement.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Pop up- </a:t>
            </a:r>
            <a:r>
              <a:rPr lang="en-GB" sz="1050" dirty="0">
                <a:latin typeface="CCW Cursive Writing 10" panose="03050602040000000000" pitchFamily="66" charset="0"/>
              </a:rPr>
              <a:t>A 3 dimensional feature.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Pivot</a:t>
            </a:r>
            <a:r>
              <a:rPr lang="en-GB" sz="1050" dirty="0">
                <a:latin typeface="CCW Cursive Writing 10" panose="03050602040000000000" pitchFamily="66" charset="0"/>
              </a:rPr>
              <a:t>- A part which allows a mechanism to rotate around.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Valley fold- </a:t>
            </a:r>
            <a:r>
              <a:rPr lang="en-GB" sz="1050" dirty="0">
                <a:latin typeface="CCW Cursive Writing 10" panose="03050602040000000000" pitchFamily="66" charset="0"/>
              </a:rPr>
              <a:t>A type of pop up that creates a V shape..</a:t>
            </a: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0235" y="872334"/>
            <a:ext cx="480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Mechanisms- Linkages and folds.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09" y="505991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4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3F1B4-A34C-42A0-B024-E6B7508EE716}"/>
              </a:ext>
            </a:extLst>
          </p:cNvPr>
          <p:cNvSpPr/>
          <p:nvPr/>
        </p:nvSpPr>
        <p:spPr>
          <a:xfrm>
            <a:off x="718231" y="2651786"/>
            <a:ext cx="538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pop-up book is 3 dimensional. It contain </a:t>
            </a:r>
            <a:r>
              <a:rPr lang="en-GB" sz="1200" b="1" dirty="0">
                <a:latin typeface="XCCW Joined 10a" panose="03050602040000000000" pitchFamily="66" charset="0"/>
              </a:rPr>
              <a:t>mechanisms</a:t>
            </a:r>
            <a:r>
              <a:rPr lang="en-GB" sz="1200" dirty="0">
                <a:latin typeface="XCCW Joined 10a" panose="03050602040000000000" pitchFamily="66" charset="0"/>
              </a:rPr>
              <a:t> to make pictures or text pop up or move. </a:t>
            </a:r>
            <a:r>
              <a:rPr lang="en-GB" sz="1200" b="1" dirty="0">
                <a:latin typeface="XCCW Joined 10a" panose="03050602040000000000" pitchFamily="66" charset="0"/>
              </a:rPr>
              <a:t>Box folds</a:t>
            </a:r>
            <a:r>
              <a:rPr lang="en-GB" sz="1200" dirty="0">
                <a:latin typeface="XCCW Joined 10a" panose="03050602040000000000" pitchFamily="66" charset="0"/>
              </a:rPr>
              <a:t>, </a:t>
            </a:r>
            <a:r>
              <a:rPr lang="en-GB" sz="1200" b="1" dirty="0">
                <a:latin typeface="XCCW Joined 10a" panose="03050602040000000000" pitchFamily="66" charset="0"/>
              </a:rPr>
              <a:t>V folds </a:t>
            </a:r>
            <a:r>
              <a:rPr lang="en-GB" sz="1200" dirty="0">
                <a:latin typeface="XCCW Joined 10a" panose="03050602040000000000" pitchFamily="66" charset="0"/>
              </a:rPr>
              <a:t>and </a:t>
            </a:r>
            <a:r>
              <a:rPr lang="en-GB" sz="1200" b="1" dirty="0">
                <a:latin typeface="XCCW Joined 10a" panose="03050602040000000000" pitchFamily="66" charset="0"/>
              </a:rPr>
              <a:t>linkages</a:t>
            </a:r>
            <a:r>
              <a:rPr lang="en-GB" sz="1200" dirty="0">
                <a:latin typeface="XCCW Joined 10a" panose="03050602040000000000" pitchFamily="66" charset="0"/>
              </a:rPr>
              <a:t> are common types of mechanism.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EB1F3-2A9D-4726-9075-2D3FB595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31" y="3547108"/>
            <a:ext cx="1345178" cy="871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29DAB1-7EFC-4907-AD35-A2D381333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073" y="3478415"/>
            <a:ext cx="1218955" cy="91421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785C1AE-4F3E-4D36-88B0-78A1F89FA933}"/>
              </a:ext>
            </a:extLst>
          </p:cNvPr>
          <p:cNvGrpSpPr/>
          <p:nvPr/>
        </p:nvGrpSpPr>
        <p:grpSpPr>
          <a:xfrm>
            <a:off x="4962025" y="3548351"/>
            <a:ext cx="1444837" cy="718568"/>
            <a:chOff x="5246114" y="3251042"/>
            <a:chExt cx="1439735" cy="6424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3D8633-790B-4F66-8DF8-DA756EB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114" y="3251042"/>
              <a:ext cx="548814" cy="64249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3EB3BAA-38B1-451F-A510-B0537A971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4928" y="3255728"/>
              <a:ext cx="890921" cy="637804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8954DE7-869A-4E94-AA8C-F953D14CDE23}"/>
              </a:ext>
            </a:extLst>
          </p:cNvPr>
          <p:cNvSpPr/>
          <p:nvPr/>
        </p:nvSpPr>
        <p:spPr>
          <a:xfrm>
            <a:off x="780234" y="4783734"/>
            <a:ext cx="365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linkage is the part of the mechanism used to join one or more </a:t>
            </a:r>
            <a:r>
              <a:rPr lang="en-GB" sz="1200" b="1" dirty="0">
                <a:latin typeface="XCCW Joined 10a" panose="03050602040000000000" pitchFamily="66" charset="0"/>
              </a:rPr>
              <a:t>levers</a:t>
            </a:r>
            <a:r>
              <a:rPr lang="en-GB" sz="1200" dirty="0">
                <a:latin typeface="XCCW Joined 10a" panose="03050602040000000000" pitchFamily="66" charset="0"/>
              </a:rPr>
              <a:t> to produce the type of movement required. They are connected by a </a:t>
            </a:r>
            <a:r>
              <a:rPr lang="en-GB" sz="1200" b="1" dirty="0">
                <a:latin typeface="XCCW Joined 10a" panose="03050602040000000000" pitchFamily="66" charset="0"/>
              </a:rPr>
              <a:t>pivot</a:t>
            </a:r>
            <a:r>
              <a:rPr lang="en-GB" sz="1200" dirty="0">
                <a:latin typeface="XCCW Joined 10a" panose="03050602040000000000" pitchFamily="66" charset="0"/>
              </a:rPr>
              <a:t>. </a:t>
            </a:r>
            <a:r>
              <a:rPr lang="en-GB" sz="1200" b="1" dirty="0">
                <a:latin typeface="XCCW Joined 10a" panose="03050602040000000000" pitchFamily="66" charset="0"/>
              </a:rPr>
              <a:t>Guide strips</a:t>
            </a:r>
            <a:r>
              <a:rPr lang="en-GB" sz="1200" dirty="0">
                <a:latin typeface="XCCW Joined 10a" panose="03050602040000000000" pitchFamily="66" charset="0"/>
              </a:rPr>
              <a:t> keep levers </a:t>
            </a:r>
            <a:r>
              <a:rPr lang="en-GB" sz="1200">
                <a:latin typeface="XCCW Joined 10a" panose="03050602040000000000" pitchFamily="66" charset="0"/>
              </a:rPr>
              <a:t>in place.</a:t>
            </a:r>
            <a:endParaRPr lang="en-GB" sz="1200" dirty="0">
              <a:latin typeface="XCCW Joined 10a" panose="03050602040000000000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AA010E-6F7C-450B-9255-CA98028584FA}"/>
              </a:ext>
            </a:extLst>
          </p:cNvPr>
          <p:cNvSpPr txBox="1"/>
          <p:nvPr/>
        </p:nvSpPr>
        <p:spPr>
          <a:xfrm>
            <a:off x="936109" y="4442410"/>
            <a:ext cx="517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    Box Fold                        Valley (V) fold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DA260C5-DA78-41F0-8A02-CAEED18D5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556" y="4801872"/>
            <a:ext cx="1447724" cy="11007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856F34-D036-4158-B69E-D2035A8CB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777" y="1551432"/>
            <a:ext cx="1708022" cy="10681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CEFD51-A549-40AB-9DCE-43681794AF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18192" r="-1204"/>
          <a:stretch/>
        </p:blipFill>
        <p:spPr>
          <a:xfrm>
            <a:off x="3185182" y="1537475"/>
            <a:ext cx="1833494" cy="11095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0055F6E-5C86-4CD7-854A-3D6165AF1C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7385" y="3452624"/>
            <a:ext cx="142658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5D3CC1AB-D3AC-42F1-834A-5414F13C30B5}"/>
</file>

<file path=customXml/itemProps2.xml><?xml version="1.0" encoding="utf-8"?>
<ds:datastoreItem xmlns:ds="http://schemas.openxmlformats.org/officeDocument/2006/customXml" ds:itemID="{0D93E038-A5E0-476F-938A-8D13EA5BB66E}"/>
</file>

<file path=customXml/itemProps3.xml><?xml version="1.0" encoding="utf-8"?>
<ds:datastoreItem xmlns:ds="http://schemas.openxmlformats.org/officeDocument/2006/customXml" ds:itemID="{B277ECF2-0A2F-485B-B250-EBA71716A1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170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49</cp:revision>
  <cp:lastPrinted>2022-01-17T11:20:45Z</cp:lastPrinted>
  <dcterms:created xsi:type="dcterms:W3CDTF">2022-01-17T11:18:33Z</dcterms:created>
  <dcterms:modified xsi:type="dcterms:W3CDTF">2022-07-20T05:27:30Z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