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
  </p:notesMasterIdLst>
  <p:handoutMasterIdLst>
    <p:handoutMasterId r:id="rId4"/>
  </p:handoutMasterIdLst>
  <p:sldIdLst>
    <p:sldId id="295" r:id="rId2"/>
  </p:sldIdLst>
  <p:sldSz cx="9144000" cy="6858000" type="screen4x3"/>
  <p:notesSz cx="6858000" cy="9144000"/>
  <p:embeddedFontLst>
    <p:embeddedFont>
      <p:font typeface="Calibri" panose="020F0502020204030204" pitchFamily="34" charset="0"/>
      <p:regular r:id="rId5"/>
      <p:bold r:id="rId6"/>
      <p:italic r:id="rId7"/>
      <p:boldItalic r:id="rId8"/>
    </p:embeddedFont>
    <p:embeddedFont>
      <p:font typeface="Twinkl" panose="020B0604020202020204" charset="0"/>
      <p:regular r:id="rId9"/>
      <p:bold r:id="rId10"/>
    </p:embeddedFont>
    <p:embeddedFont>
      <p:font typeface="XCCW Joined 10a" panose="03050602040000000000" pitchFamily="66" charset="0"/>
      <p:regular r:id="rId1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4133"/>
    <a:srgbClr val="9D3431"/>
    <a:srgbClr val="A03734"/>
    <a:srgbClr val="A33734"/>
    <a:srgbClr val="51849F"/>
    <a:srgbClr val="C35D4A"/>
    <a:srgbClr val="C35D4B"/>
    <a:srgbClr val="C35C4A"/>
    <a:srgbClr val="934032"/>
    <a:srgbClr val="18A0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68" d="100"/>
          <a:sy n="68" d="100"/>
        </p:scale>
        <p:origin x="1224" y="4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4.fntdata"/><Relationship Id="rId13" Type="http://schemas.openxmlformats.org/officeDocument/2006/relationships/viewProps" Target="viewProps.xml"/><Relationship Id="rId18" Type="http://schemas.openxmlformats.org/officeDocument/2006/relationships/customXml" Target="../customXml/item3.xml"/><Relationship Id="rId3" Type="http://schemas.openxmlformats.org/officeDocument/2006/relationships/notesMaster" Target="notesMasters/notesMaster1.xml"/><Relationship Id="rId7" Type="http://schemas.openxmlformats.org/officeDocument/2006/relationships/font" Target="fonts/font3.fntdata"/><Relationship Id="rId12" Type="http://schemas.openxmlformats.org/officeDocument/2006/relationships/presProps" Target="presProps.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font" Target="fonts/font2.fntdata"/><Relationship Id="rId11" Type="http://schemas.openxmlformats.org/officeDocument/2006/relationships/font" Target="fonts/font7.fntdata"/><Relationship Id="rId5" Type="http://schemas.openxmlformats.org/officeDocument/2006/relationships/font" Target="fonts/font1.fntdata"/><Relationship Id="rId15" Type="http://schemas.openxmlformats.org/officeDocument/2006/relationships/tableStyles" Target="tableStyles.xml"/><Relationship Id="rId10" Type="http://schemas.openxmlformats.org/officeDocument/2006/relationships/font" Target="fonts/font6.fntdata"/><Relationship Id="rId4" Type="http://schemas.openxmlformats.org/officeDocument/2006/relationships/handoutMaster" Target="handoutMasters/handoutMaster1.xml"/><Relationship Id="rId9" Type="http://schemas.openxmlformats.org/officeDocument/2006/relationships/font" Target="fonts/font5.fntdata"/><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07/03/2023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07/03/2023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m/resources/world-history-history-social-studies-fifth-grade-usa/civilizations-world-history-history-social-studies-fifth-grade-usa/ancient-rome-civilizations-world-history-history-social-studies-fifth-grade-usa"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m/resources/world-history-history-social-studies-fifth-grade-usa/civilizations-world-history-history-social-studies-fifth-grade-usa/ancient-rome-civilizations-world-history-history-social-studies-fifth-grade-usa"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2DE1A63-BB4C-47D4-8277-E0B414C43224}"/>
              </a:ext>
            </a:extLst>
          </p:cNvPr>
          <p:cNvPicPr>
            <a:picLocks noChangeAspect="1"/>
          </p:cNvPicPr>
          <p:nvPr/>
        </p:nvPicPr>
        <p:blipFill>
          <a:blip r:embed="rId2"/>
          <a:stretch>
            <a:fillRect/>
          </a:stretch>
        </p:blipFill>
        <p:spPr>
          <a:xfrm>
            <a:off x="809315" y="2710992"/>
            <a:ext cx="1088574" cy="1102368"/>
          </a:xfrm>
          <a:prstGeom prst="rect">
            <a:avLst/>
          </a:prstGeom>
        </p:spPr>
      </p:pic>
      <p:sp>
        <p:nvSpPr>
          <p:cNvPr id="11" name="Rectangle 10">
            <a:extLst>
              <a:ext uri="{FF2B5EF4-FFF2-40B4-BE49-F238E27FC236}">
                <a16:creationId xmlns:a16="http://schemas.microsoft.com/office/drawing/2014/main" id="{7BD0F2EA-2094-49FE-9681-AC6356A1EA7B}"/>
              </a:ext>
            </a:extLst>
          </p:cNvPr>
          <p:cNvSpPr/>
          <p:nvPr/>
        </p:nvSpPr>
        <p:spPr>
          <a:xfrm>
            <a:off x="479396" y="3771157"/>
            <a:ext cx="1948729" cy="2677656"/>
          </a:xfrm>
          <a:prstGeom prst="rect">
            <a:avLst/>
          </a:prstGeom>
        </p:spPr>
        <p:txBody>
          <a:bodyPr wrap="square">
            <a:spAutoFit/>
          </a:bodyPr>
          <a:lstStyle/>
          <a:p>
            <a:r>
              <a:rPr lang="en-GB" sz="1200" dirty="0">
                <a:latin typeface="XCCW Joined 10a" panose="03050602040000000000" pitchFamily="66" charset="0"/>
              </a:rPr>
              <a:t>Pencil marks and lines of different thickness can show different  </a:t>
            </a:r>
            <a:r>
              <a:rPr lang="en-GB" sz="1200" b="1" dirty="0">
                <a:latin typeface="XCCW Joined 10a" panose="03050602040000000000" pitchFamily="66" charset="0"/>
              </a:rPr>
              <a:t>textures</a:t>
            </a:r>
            <a:r>
              <a:rPr lang="en-GB" sz="1200" dirty="0">
                <a:latin typeface="XCCW Joined 10a" panose="03050602040000000000" pitchFamily="66" charset="0"/>
              </a:rPr>
              <a:t> such as cracks, chips and  rough areas. Sketch the outline first then add different marks to show details:</a:t>
            </a:r>
          </a:p>
          <a:p>
            <a:pPr marL="171450" indent="-171450">
              <a:buFont typeface="Arial" panose="020B0604020202020204" pitchFamily="34" charset="0"/>
              <a:buChar char="•"/>
            </a:pPr>
            <a:r>
              <a:rPr lang="en-GB" sz="1200" dirty="0">
                <a:latin typeface="XCCW Joined 10a" panose="03050602040000000000" pitchFamily="66" charset="0"/>
              </a:rPr>
              <a:t>Dots </a:t>
            </a:r>
          </a:p>
          <a:p>
            <a:pPr marL="171450" indent="-171450">
              <a:buFont typeface="Arial" panose="020B0604020202020204" pitchFamily="34" charset="0"/>
              <a:buChar char="•"/>
            </a:pPr>
            <a:r>
              <a:rPr lang="en-GB" sz="1200" dirty="0">
                <a:latin typeface="XCCW Joined 10a" panose="03050602040000000000" pitchFamily="66" charset="0"/>
              </a:rPr>
              <a:t>Dashes</a:t>
            </a:r>
          </a:p>
          <a:p>
            <a:pPr marL="171450" indent="-171450">
              <a:buFont typeface="Arial" panose="020B0604020202020204" pitchFamily="34" charset="0"/>
              <a:buChar char="•"/>
            </a:pPr>
            <a:r>
              <a:rPr lang="en-GB" sz="1200" dirty="0">
                <a:latin typeface="XCCW Joined 10a" panose="03050602040000000000" pitchFamily="66" charset="0"/>
              </a:rPr>
              <a:t>Scribbles</a:t>
            </a:r>
          </a:p>
        </p:txBody>
      </p:sp>
      <p:sp>
        <p:nvSpPr>
          <p:cNvPr id="12" name="TextBox 11">
            <a:extLst>
              <a:ext uri="{FF2B5EF4-FFF2-40B4-BE49-F238E27FC236}">
                <a16:creationId xmlns:a16="http://schemas.microsoft.com/office/drawing/2014/main" id="{3DCE1B40-D9F8-4D43-A869-5BE455CE229E}"/>
              </a:ext>
            </a:extLst>
          </p:cNvPr>
          <p:cNvSpPr txBox="1"/>
          <p:nvPr/>
        </p:nvSpPr>
        <p:spPr>
          <a:xfrm>
            <a:off x="509046" y="527842"/>
            <a:ext cx="6579910" cy="369332"/>
          </a:xfrm>
          <a:prstGeom prst="rect">
            <a:avLst/>
          </a:prstGeom>
          <a:noFill/>
        </p:spPr>
        <p:txBody>
          <a:bodyPr wrap="square" rtlCol="0">
            <a:spAutoFit/>
          </a:bodyPr>
          <a:lstStyle/>
          <a:p>
            <a:r>
              <a:rPr lang="en-GB" dirty="0">
                <a:solidFill>
                  <a:srgbClr val="7030A0"/>
                </a:solidFill>
                <a:latin typeface="XCCW Joined 10a" panose="03050602040000000000" pitchFamily="66" charset="0"/>
              </a:rPr>
              <a:t>Art Knowledge Organiser- Clay relief</a:t>
            </a:r>
          </a:p>
        </p:txBody>
      </p:sp>
      <p:pic>
        <p:nvPicPr>
          <p:cNvPr id="14" name="Picture 13">
            <a:extLst>
              <a:ext uri="{FF2B5EF4-FFF2-40B4-BE49-F238E27FC236}">
                <a16:creationId xmlns:a16="http://schemas.microsoft.com/office/drawing/2014/main" id="{BC93DFA5-29AF-4E07-A6F8-23779D24186E}"/>
              </a:ext>
            </a:extLst>
          </p:cNvPr>
          <p:cNvPicPr>
            <a:picLocks noChangeAspect="1"/>
          </p:cNvPicPr>
          <p:nvPr/>
        </p:nvPicPr>
        <p:blipFill>
          <a:blip r:embed="rId3"/>
          <a:stretch>
            <a:fillRect/>
          </a:stretch>
        </p:blipFill>
        <p:spPr>
          <a:xfrm>
            <a:off x="5502350" y="2682237"/>
            <a:ext cx="569801" cy="990194"/>
          </a:xfrm>
          <a:prstGeom prst="rect">
            <a:avLst/>
          </a:prstGeom>
        </p:spPr>
      </p:pic>
      <p:pic>
        <p:nvPicPr>
          <p:cNvPr id="15" name="Picture 14">
            <a:extLst>
              <a:ext uri="{FF2B5EF4-FFF2-40B4-BE49-F238E27FC236}">
                <a16:creationId xmlns:a16="http://schemas.microsoft.com/office/drawing/2014/main" id="{AF0BDD5F-1EEE-43B6-8592-4FFE4C196E1D}"/>
              </a:ext>
            </a:extLst>
          </p:cNvPr>
          <p:cNvPicPr>
            <a:picLocks noChangeAspect="1"/>
          </p:cNvPicPr>
          <p:nvPr/>
        </p:nvPicPr>
        <p:blipFill rotWithShape="1">
          <a:blip r:embed="rId4"/>
          <a:srcRect l="49930" b="-2018"/>
          <a:stretch/>
        </p:blipFill>
        <p:spPr>
          <a:xfrm>
            <a:off x="4412978" y="2676139"/>
            <a:ext cx="932019" cy="1023150"/>
          </a:xfrm>
          <a:prstGeom prst="rect">
            <a:avLst/>
          </a:prstGeom>
        </p:spPr>
      </p:pic>
      <p:sp>
        <p:nvSpPr>
          <p:cNvPr id="17" name="Rectangle 16">
            <a:extLst>
              <a:ext uri="{FF2B5EF4-FFF2-40B4-BE49-F238E27FC236}">
                <a16:creationId xmlns:a16="http://schemas.microsoft.com/office/drawing/2014/main" id="{98738DDE-9963-43BB-B8BF-EDAD86202769}"/>
              </a:ext>
            </a:extLst>
          </p:cNvPr>
          <p:cNvSpPr/>
          <p:nvPr/>
        </p:nvSpPr>
        <p:spPr>
          <a:xfrm>
            <a:off x="2438209" y="3771157"/>
            <a:ext cx="4009725" cy="1384995"/>
          </a:xfrm>
          <a:prstGeom prst="rect">
            <a:avLst/>
          </a:prstGeom>
        </p:spPr>
        <p:txBody>
          <a:bodyPr wrap="square">
            <a:spAutoFit/>
          </a:bodyPr>
          <a:lstStyle/>
          <a:p>
            <a:r>
              <a:rPr lang="en-GB" sz="1200" b="1" dirty="0">
                <a:latin typeface="XCCW Joined 10a" panose="03050602040000000000" pitchFamily="66" charset="0"/>
              </a:rPr>
              <a:t>Relief</a:t>
            </a:r>
            <a:r>
              <a:rPr lang="en-GB" sz="1200" dirty="0">
                <a:latin typeface="XCCW Joined 10a" panose="03050602040000000000" pitchFamily="66" charset="0"/>
              </a:rPr>
              <a:t> is a technique where the images look like they have been raised up off the background tile.  The term ‘relief’ is from the Latin verb relevo, to raise. You should sketch out your design onto a clay </a:t>
            </a:r>
            <a:r>
              <a:rPr lang="en-GB" sz="1200" b="1" dirty="0">
                <a:latin typeface="XCCW Joined 10a" panose="03050602040000000000" pitchFamily="66" charset="0"/>
              </a:rPr>
              <a:t>slab</a:t>
            </a:r>
            <a:r>
              <a:rPr lang="en-GB" sz="1200" dirty="0">
                <a:latin typeface="XCCW Joined 10a" panose="03050602040000000000" pitchFamily="66" charset="0"/>
              </a:rPr>
              <a:t> then scrape away the background with a </a:t>
            </a:r>
            <a:r>
              <a:rPr lang="en-GB" sz="1200" b="1" dirty="0">
                <a:latin typeface="XCCW Joined 10a" panose="03050602040000000000" pitchFamily="66" charset="0"/>
              </a:rPr>
              <a:t>loop tool. </a:t>
            </a:r>
          </a:p>
        </p:txBody>
      </p:sp>
      <p:sp>
        <p:nvSpPr>
          <p:cNvPr id="18" name="TextBox 17">
            <a:extLst>
              <a:ext uri="{FF2B5EF4-FFF2-40B4-BE49-F238E27FC236}">
                <a16:creationId xmlns:a16="http://schemas.microsoft.com/office/drawing/2014/main" id="{0F9C06B6-232A-4F8E-AD84-F9E1B70B4A36}"/>
              </a:ext>
            </a:extLst>
          </p:cNvPr>
          <p:cNvSpPr txBox="1"/>
          <p:nvPr/>
        </p:nvSpPr>
        <p:spPr>
          <a:xfrm>
            <a:off x="6612471" y="421630"/>
            <a:ext cx="2062473" cy="6263253"/>
          </a:xfrm>
          <a:prstGeom prst="rect">
            <a:avLst/>
          </a:prstGeom>
          <a:noFill/>
        </p:spPr>
        <p:txBody>
          <a:bodyPr wrap="square" rtlCol="0">
            <a:spAutoFit/>
          </a:bodyPr>
          <a:lstStyle/>
          <a:p>
            <a:r>
              <a:rPr lang="en-GB" dirty="0">
                <a:solidFill>
                  <a:srgbClr val="7030A0"/>
                </a:solidFill>
                <a:latin typeface="XCCW Joined 10a" panose="03050602040000000000" pitchFamily="66" charset="0"/>
              </a:rPr>
              <a:t>Glossary</a:t>
            </a:r>
          </a:p>
          <a:p>
            <a:endParaRPr lang="en-GB" dirty="0">
              <a:solidFill>
                <a:srgbClr val="7030A0"/>
              </a:solidFill>
              <a:latin typeface="XCCW Joined 10a" panose="03050602040000000000" pitchFamily="66" charset="0"/>
            </a:endParaRPr>
          </a:p>
          <a:p>
            <a:r>
              <a:rPr lang="en-GB" sz="1100" b="1" dirty="0">
                <a:latin typeface="XCCW Joined 10a" panose="03050602040000000000" pitchFamily="66" charset="0"/>
              </a:rPr>
              <a:t>Carving- </a:t>
            </a:r>
            <a:r>
              <a:rPr lang="en-GB" sz="1100" dirty="0">
                <a:latin typeface="XCCW Joined 10a" panose="03050602040000000000" pitchFamily="66" charset="0"/>
              </a:rPr>
              <a:t>Using a tool to scrape or shape parts of a material away</a:t>
            </a:r>
          </a:p>
          <a:p>
            <a:endParaRPr lang="en-GB" sz="1100" dirty="0">
              <a:latin typeface="XCCW Joined 10a" panose="03050602040000000000" pitchFamily="66" charset="0"/>
            </a:endParaRPr>
          </a:p>
          <a:p>
            <a:r>
              <a:rPr lang="en-GB" sz="1100" b="1" dirty="0">
                <a:latin typeface="XCCW Joined 10a" panose="03050602040000000000" pitchFamily="66" charset="0"/>
              </a:rPr>
              <a:t>Gemstones</a:t>
            </a:r>
            <a:r>
              <a:rPr lang="en-GB" sz="1100" dirty="0">
                <a:latin typeface="XCCW Joined 10a" panose="03050602040000000000" pitchFamily="66" charset="0"/>
              </a:rPr>
              <a:t>- Precious stones like amethyst, orange amber and red garnets.</a:t>
            </a:r>
          </a:p>
          <a:p>
            <a:endParaRPr lang="en-GB" sz="1100" b="1" dirty="0">
              <a:latin typeface="XCCW Joined 10a" panose="03050602040000000000" pitchFamily="66" charset="0"/>
            </a:endParaRPr>
          </a:p>
          <a:p>
            <a:r>
              <a:rPr lang="en-GB" sz="1100" b="1" dirty="0">
                <a:latin typeface="XCCW Joined 10a" panose="03050602040000000000" pitchFamily="66" charset="0"/>
              </a:rPr>
              <a:t>Ivory-  </a:t>
            </a:r>
            <a:r>
              <a:rPr lang="en-GB" sz="1100" dirty="0">
                <a:latin typeface="XCCW Joined 10a" panose="03050602040000000000" pitchFamily="66" charset="0"/>
              </a:rPr>
              <a:t>hard, white material from the tusks and teeth of animals,</a:t>
            </a:r>
          </a:p>
          <a:p>
            <a:endParaRPr lang="en-GB" sz="1100" b="1" dirty="0">
              <a:latin typeface="XCCW Joined 10a" panose="03050602040000000000" pitchFamily="66" charset="0"/>
            </a:endParaRPr>
          </a:p>
          <a:p>
            <a:r>
              <a:rPr lang="en-GB" sz="1100" b="1" dirty="0">
                <a:latin typeface="XCCW Joined 10a" panose="03050602040000000000" pitchFamily="66" charset="0"/>
              </a:rPr>
              <a:t>Loop tool- </a:t>
            </a:r>
            <a:r>
              <a:rPr lang="en-GB" sz="1100" dirty="0">
                <a:latin typeface="XCCW Joined 10a" panose="03050602040000000000" pitchFamily="66" charset="0"/>
              </a:rPr>
              <a:t>A wooden tool with a metal loop on the end. </a:t>
            </a:r>
          </a:p>
          <a:p>
            <a:endParaRPr lang="en-GB" sz="1100" dirty="0">
              <a:latin typeface="XCCW Joined 10a" panose="03050602040000000000" pitchFamily="66" charset="0"/>
            </a:endParaRPr>
          </a:p>
          <a:p>
            <a:r>
              <a:rPr lang="en-GB" sz="1100" b="1" dirty="0">
                <a:latin typeface="XCCW Joined 10a" panose="03050602040000000000" pitchFamily="66" charset="0"/>
              </a:rPr>
              <a:t>Relief- </a:t>
            </a:r>
            <a:r>
              <a:rPr lang="en-GB" sz="1100" dirty="0">
                <a:latin typeface="XCCW Joined 10a" panose="03050602040000000000" pitchFamily="66" charset="0"/>
              </a:rPr>
              <a:t>A clay technique where the image is raised up from the base.</a:t>
            </a:r>
          </a:p>
          <a:p>
            <a:endParaRPr lang="en-GB" sz="1100" b="1" dirty="0">
              <a:latin typeface="XCCW Joined 10a" panose="03050602040000000000" pitchFamily="66" charset="0"/>
            </a:endParaRPr>
          </a:p>
          <a:p>
            <a:r>
              <a:rPr lang="en-GB" sz="1100" b="1" dirty="0">
                <a:latin typeface="XCCW Joined 10a" panose="03050602040000000000" pitchFamily="66" charset="0"/>
              </a:rPr>
              <a:t>Slab</a:t>
            </a:r>
            <a:r>
              <a:rPr lang="en-GB" sz="1100" dirty="0">
                <a:latin typeface="XCCW Joined 10a" panose="03050602040000000000" pitchFamily="66" charset="0"/>
              </a:rPr>
              <a:t>- A piece of clay rolled out to an even thickness.</a:t>
            </a:r>
          </a:p>
          <a:p>
            <a:endParaRPr lang="en-GB" sz="1100" dirty="0">
              <a:latin typeface="XCCW Joined 10a" panose="03050602040000000000" pitchFamily="66" charset="0"/>
            </a:endParaRPr>
          </a:p>
          <a:p>
            <a:r>
              <a:rPr lang="en-GB" sz="1100" b="1" dirty="0">
                <a:latin typeface="XCCW Joined 10a" panose="03050602040000000000" pitchFamily="66" charset="0"/>
              </a:rPr>
              <a:t>Texture</a:t>
            </a:r>
            <a:r>
              <a:rPr lang="en-GB" sz="1100" dirty="0">
                <a:latin typeface="XCCW Joined 10a" panose="03050602040000000000" pitchFamily="66" charset="0"/>
              </a:rPr>
              <a:t>- How something feels</a:t>
            </a:r>
          </a:p>
          <a:p>
            <a:endParaRPr lang="en-GB" sz="1200" dirty="0">
              <a:latin typeface="XCCW Joined 10a" panose="03050602040000000000" pitchFamily="66" charset="0"/>
            </a:endParaRPr>
          </a:p>
          <a:p>
            <a:endParaRPr lang="en-GB" sz="1200" dirty="0">
              <a:latin typeface="XCCW Joined 10a" panose="03050602040000000000" pitchFamily="66" charset="0"/>
            </a:endParaRPr>
          </a:p>
        </p:txBody>
      </p:sp>
      <p:pic>
        <p:nvPicPr>
          <p:cNvPr id="20" name="Picture 19">
            <a:extLst>
              <a:ext uri="{FF2B5EF4-FFF2-40B4-BE49-F238E27FC236}">
                <a16:creationId xmlns:a16="http://schemas.microsoft.com/office/drawing/2014/main" id="{BF94FC34-D296-4B96-9907-3AA96C7323E6}"/>
              </a:ext>
            </a:extLst>
          </p:cNvPr>
          <p:cNvPicPr>
            <a:picLocks noChangeAspect="1"/>
          </p:cNvPicPr>
          <p:nvPr/>
        </p:nvPicPr>
        <p:blipFill>
          <a:blip r:embed="rId5"/>
          <a:stretch>
            <a:fillRect/>
          </a:stretch>
        </p:blipFill>
        <p:spPr>
          <a:xfrm>
            <a:off x="2387652" y="5340818"/>
            <a:ext cx="1467912" cy="989340"/>
          </a:xfrm>
          <a:prstGeom prst="rect">
            <a:avLst/>
          </a:prstGeom>
        </p:spPr>
      </p:pic>
      <p:sp>
        <p:nvSpPr>
          <p:cNvPr id="21" name="Rectangle 20">
            <a:extLst>
              <a:ext uri="{FF2B5EF4-FFF2-40B4-BE49-F238E27FC236}">
                <a16:creationId xmlns:a16="http://schemas.microsoft.com/office/drawing/2014/main" id="{27DD3B3F-B366-4960-97E5-CFD801EFC7CA}"/>
              </a:ext>
            </a:extLst>
          </p:cNvPr>
          <p:cNvSpPr/>
          <p:nvPr/>
        </p:nvSpPr>
        <p:spPr>
          <a:xfrm>
            <a:off x="3855564" y="5248484"/>
            <a:ext cx="2860313" cy="1200329"/>
          </a:xfrm>
          <a:prstGeom prst="rect">
            <a:avLst/>
          </a:prstGeom>
        </p:spPr>
        <p:txBody>
          <a:bodyPr wrap="square">
            <a:spAutoFit/>
          </a:bodyPr>
          <a:lstStyle/>
          <a:p>
            <a:r>
              <a:rPr lang="en-GB" sz="1200" dirty="0">
                <a:latin typeface="XCCW Joined 10a" panose="03050602040000000000" pitchFamily="66" charset="0"/>
              </a:rPr>
              <a:t>A range of everyday objects can pressed into clay and be used to create brick </a:t>
            </a:r>
            <a:r>
              <a:rPr lang="en-GB" sz="1200" b="1" dirty="0">
                <a:latin typeface="XCCW Joined 10a" panose="03050602040000000000" pitchFamily="66" charset="0"/>
              </a:rPr>
              <a:t>textures</a:t>
            </a:r>
            <a:r>
              <a:rPr lang="en-GB" sz="1200" dirty="0">
                <a:latin typeface="XCCW Joined 10a" panose="03050602040000000000" pitchFamily="66" charset="0"/>
              </a:rPr>
              <a:t>, </a:t>
            </a:r>
            <a:r>
              <a:rPr lang="en-GB" sz="1200" dirty="0" err="1">
                <a:latin typeface="XCCW Joined 10a" panose="03050602040000000000" pitchFamily="66" charset="0"/>
              </a:rPr>
              <a:t>e,g</a:t>
            </a:r>
            <a:r>
              <a:rPr lang="en-GB" sz="1200" dirty="0">
                <a:latin typeface="XCCW Joined 10a" panose="03050602040000000000" pitchFamily="66" charset="0"/>
              </a:rPr>
              <a:t> foil, steel wire, sponge,  fabric, finger tips etc.</a:t>
            </a:r>
          </a:p>
        </p:txBody>
      </p:sp>
      <p:pic>
        <p:nvPicPr>
          <p:cNvPr id="4" name="Picture 3">
            <a:extLst>
              <a:ext uri="{FF2B5EF4-FFF2-40B4-BE49-F238E27FC236}">
                <a16:creationId xmlns:a16="http://schemas.microsoft.com/office/drawing/2014/main" id="{3C7E0AE4-9DF8-48AD-B035-81E36CDCDE0A}"/>
              </a:ext>
            </a:extLst>
          </p:cNvPr>
          <p:cNvPicPr>
            <a:picLocks noChangeAspect="1"/>
          </p:cNvPicPr>
          <p:nvPr/>
        </p:nvPicPr>
        <p:blipFill>
          <a:blip r:embed="rId6"/>
          <a:stretch>
            <a:fillRect/>
          </a:stretch>
        </p:blipFill>
        <p:spPr>
          <a:xfrm>
            <a:off x="2019596" y="862930"/>
            <a:ext cx="1326265" cy="846629"/>
          </a:xfrm>
          <a:prstGeom prst="rect">
            <a:avLst/>
          </a:prstGeom>
        </p:spPr>
      </p:pic>
      <p:pic>
        <p:nvPicPr>
          <p:cNvPr id="5" name="Picture 4">
            <a:extLst>
              <a:ext uri="{FF2B5EF4-FFF2-40B4-BE49-F238E27FC236}">
                <a16:creationId xmlns:a16="http://schemas.microsoft.com/office/drawing/2014/main" id="{54D2A314-A932-4116-873B-59171123B608}"/>
              </a:ext>
            </a:extLst>
          </p:cNvPr>
          <p:cNvPicPr>
            <a:picLocks noChangeAspect="1"/>
          </p:cNvPicPr>
          <p:nvPr/>
        </p:nvPicPr>
        <p:blipFill rotWithShape="1">
          <a:blip r:embed="rId7"/>
          <a:srcRect r="-2923" b="39660"/>
          <a:stretch/>
        </p:blipFill>
        <p:spPr>
          <a:xfrm>
            <a:off x="711167" y="892074"/>
            <a:ext cx="957377" cy="794653"/>
          </a:xfrm>
          <a:prstGeom prst="rect">
            <a:avLst/>
          </a:prstGeom>
        </p:spPr>
      </p:pic>
      <p:pic>
        <p:nvPicPr>
          <p:cNvPr id="6" name="Picture 5">
            <a:extLst>
              <a:ext uri="{FF2B5EF4-FFF2-40B4-BE49-F238E27FC236}">
                <a16:creationId xmlns:a16="http://schemas.microsoft.com/office/drawing/2014/main" id="{DEFB44FD-47E2-4BBC-9719-A47300643FAB}"/>
              </a:ext>
            </a:extLst>
          </p:cNvPr>
          <p:cNvPicPr>
            <a:picLocks noChangeAspect="1"/>
          </p:cNvPicPr>
          <p:nvPr/>
        </p:nvPicPr>
        <p:blipFill>
          <a:blip r:embed="rId8"/>
          <a:stretch>
            <a:fillRect/>
          </a:stretch>
        </p:blipFill>
        <p:spPr>
          <a:xfrm>
            <a:off x="3605584" y="814530"/>
            <a:ext cx="1626292" cy="898077"/>
          </a:xfrm>
          <a:prstGeom prst="rect">
            <a:avLst/>
          </a:prstGeom>
        </p:spPr>
      </p:pic>
      <p:pic>
        <p:nvPicPr>
          <p:cNvPr id="13" name="Picture 12">
            <a:extLst>
              <a:ext uri="{FF2B5EF4-FFF2-40B4-BE49-F238E27FC236}">
                <a16:creationId xmlns:a16="http://schemas.microsoft.com/office/drawing/2014/main" id="{927EC39B-3D1A-41C2-AE17-EC792750D5E5}"/>
              </a:ext>
            </a:extLst>
          </p:cNvPr>
          <p:cNvPicPr>
            <a:picLocks noChangeAspect="1"/>
          </p:cNvPicPr>
          <p:nvPr/>
        </p:nvPicPr>
        <p:blipFill>
          <a:blip r:embed="rId9"/>
          <a:stretch>
            <a:fillRect/>
          </a:stretch>
        </p:blipFill>
        <p:spPr>
          <a:xfrm>
            <a:off x="5420846" y="897175"/>
            <a:ext cx="759066" cy="812384"/>
          </a:xfrm>
          <a:prstGeom prst="rect">
            <a:avLst/>
          </a:prstGeom>
        </p:spPr>
      </p:pic>
      <p:sp>
        <p:nvSpPr>
          <p:cNvPr id="19" name="Rectangle 18">
            <a:extLst>
              <a:ext uri="{FF2B5EF4-FFF2-40B4-BE49-F238E27FC236}">
                <a16:creationId xmlns:a16="http://schemas.microsoft.com/office/drawing/2014/main" id="{C38E1C88-C4AC-41CB-ADF3-02E6FC5A9B6E}"/>
              </a:ext>
            </a:extLst>
          </p:cNvPr>
          <p:cNvSpPr/>
          <p:nvPr/>
        </p:nvSpPr>
        <p:spPr>
          <a:xfrm>
            <a:off x="479396" y="1727383"/>
            <a:ext cx="6236481" cy="1200329"/>
          </a:xfrm>
          <a:prstGeom prst="rect">
            <a:avLst/>
          </a:prstGeom>
        </p:spPr>
        <p:txBody>
          <a:bodyPr wrap="square">
            <a:spAutoFit/>
          </a:bodyPr>
          <a:lstStyle/>
          <a:p>
            <a:r>
              <a:rPr lang="en-GB" sz="1200" dirty="0">
                <a:solidFill>
                  <a:prstClr val="black"/>
                </a:solidFill>
                <a:latin typeface="XCCW Joined 10a" panose="03050602040000000000" pitchFamily="66" charset="0"/>
              </a:rPr>
              <a:t>The Anglo-Saxons made brooches, beads and gold ornaments. Broaches often featured </a:t>
            </a:r>
            <a:r>
              <a:rPr lang="en-GB" sz="1200" b="1" dirty="0">
                <a:solidFill>
                  <a:prstClr val="black"/>
                </a:solidFill>
                <a:latin typeface="XCCW Joined 10a" panose="03050602040000000000" pitchFamily="66" charset="0"/>
              </a:rPr>
              <a:t>gemstones</a:t>
            </a:r>
            <a:r>
              <a:rPr lang="en-GB" sz="1200" dirty="0">
                <a:solidFill>
                  <a:prstClr val="black"/>
                </a:solidFill>
                <a:latin typeface="XCCW Joined 10a" panose="03050602040000000000" pitchFamily="66" charset="0"/>
              </a:rPr>
              <a:t> for decoration. They created </a:t>
            </a:r>
            <a:r>
              <a:rPr lang="en-GB" sz="1200" b="1" dirty="0">
                <a:solidFill>
                  <a:prstClr val="black"/>
                </a:solidFill>
                <a:latin typeface="XCCW Joined 10a" panose="03050602040000000000" pitchFamily="66" charset="0"/>
              </a:rPr>
              <a:t>carvings</a:t>
            </a:r>
            <a:r>
              <a:rPr lang="en-GB" sz="1200" dirty="0">
                <a:solidFill>
                  <a:prstClr val="black"/>
                </a:solidFill>
                <a:latin typeface="XCCW Joined 10a" panose="03050602040000000000" pitchFamily="66" charset="0"/>
              </a:rPr>
              <a:t> of huge stone crosses with ornate patterns. They also </a:t>
            </a:r>
            <a:r>
              <a:rPr lang="en-GB" sz="1200" dirty="0">
                <a:latin typeface="XCCW Joined 10a" panose="03050602040000000000" pitchFamily="66" charset="0"/>
              </a:rPr>
              <a:t>carved </a:t>
            </a:r>
            <a:r>
              <a:rPr lang="en-GB" sz="1200" b="1" dirty="0">
                <a:latin typeface="XCCW Joined 10a" panose="03050602040000000000" pitchFamily="66" charset="0"/>
              </a:rPr>
              <a:t>ivory</a:t>
            </a:r>
            <a:r>
              <a:rPr lang="en-GB" sz="1200" dirty="0">
                <a:latin typeface="XCCW Joined 10a" panose="03050602040000000000" pitchFamily="66" charset="0"/>
              </a:rPr>
              <a:t> and bone using ivory from the tusks of walruses and bones from whales.</a:t>
            </a:r>
          </a:p>
          <a:p>
            <a:pPr lvl="0"/>
            <a:endParaRPr lang="en-GB" sz="1200" dirty="0">
              <a:solidFill>
                <a:prstClr val="black"/>
              </a:solidFill>
              <a:latin typeface="XCCW Joined 10a" panose="03050602040000000000" pitchFamily="66" charset="0"/>
            </a:endParaRPr>
          </a:p>
        </p:txBody>
      </p:sp>
      <p:pic>
        <p:nvPicPr>
          <p:cNvPr id="23" name="Picture 22">
            <a:extLst>
              <a:ext uri="{FF2B5EF4-FFF2-40B4-BE49-F238E27FC236}">
                <a16:creationId xmlns:a16="http://schemas.microsoft.com/office/drawing/2014/main" id="{406710D2-1AFE-4103-BD6C-C0EB0667EAE5}"/>
              </a:ext>
            </a:extLst>
          </p:cNvPr>
          <p:cNvPicPr>
            <a:picLocks noChangeAspect="1"/>
          </p:cNvPicPr>
          <p:nvPr/>
        </p:nvPicPr>
        <p:blipFill>
          <a:blip r:embed="rId10"/>
          <a:stretch>
            <a:fillRect/>
          </a:stretch>
        </p:blipFill>
        <p:spPr>
          <a:xfrm>
            <a:off x="3278484" y="2663161"/>
            <a:ext cx="1048318" cy="1036128"/>
          </a:xfrm>
          <a:prstGeom prst="rect">
            <a:avLst/>
          </a:prstGeom>
        </p:spPr>
      </p:pic>
    </p:spTree>
    <p:extLst>
      <p:ext uri="{BB962C8B-B14F-4D97-AF65-F5344CB8AC3E}">
        <p14:creationId xmlns:p14="http://schemas.microsoft.com/office/powerpoint/2010/main" val="3507745540"/>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65082385E536C4BBAD8E53215F6C958" ma:contentTypeVersion="16" ma:contentTypeDescription="Create a new document." ma:contentTypeScope="" ma:versionID="e629aedb26c0bdc50998f9dc435be638">
  <xsd:schema xmlns:xsd="http://www.w3.org/2001/XMLSchema" xmlns:xs="http://www.w3.org/2001/XMLSchema" xmlns:p="http://schemas.microsoft.com/office/2006/metadata/properties" xmlns:ns2="351459db-3b75-47df-a6df-554e6210169d" xmlns:ns3="73522962-7b55-4b97-82cf-24e7999e46ad" targetNamespace="http://schemas.microsoft.com/office/2006/metadata/properties" ma:root="true" ma:fieldsID="7fb0a9ac5de3e1e5dea0d2c6694aecdd" ns2:_="" ns3:_="">
    <xsd:import namespace="351459db-3b75-47df-a6df-554e6210169d"/>
    <xsd:import namespace="73522962-7b55-4b97-82cf-24e7999e46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1459db-3b75-47df-a6df-554e621016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de434f0-ed9b-42bd-875f-ac81a6495ea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522962-7b55-4b97-82cf-24e7999e46a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8ac06bbf-12f0-473c-bb7f-affa5d5ad483}" ma:internalName="TaxCatchAll" ma:showField="CatchAllData" ma:web="73522962-7b55-4b97-82cf-24e7999e46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51459db-3b75-47df-a6df-554e6210169d">
      <Terms xmlns="http://schemas.microsoft.com/office/infopath/2007/PartnerControls"/>
    </lcf76f155ced4ddcb4097134ff3c332f>
    <TaxCatchAll xmlns="73522962-7b55-4b97-82cf-24e7999e46ad" xsi:nil="true"/>
  </documentManagement>
</p:properties>
</file>

<file path=customXml/itemProps1.xml><?xml version="1.0" encoding="utf-8"?>
<ds:datastoreItem xmlns:ds="http://schemas.openxmlformats.org/officeDocument/2006/customXml" ds:itemID="{99BE56B4-AFCF-451F-8344-2337A008C7B7}"/>
</file>

<file path=customXml/itemProps2.xml><?xml version="1.0" encoding="utf-8"?>
<ds:datastoreItem xmlns:ds="http://schemas.openxmlformats.org/officeDocument/2006/customXml" ds:itemID="{0228E5E0-D47D-4E19-A824-11DC317944F6}"/>
</file>

<file path=customXml/itemProps3.xml><?xml version="1.0" encoding="utf-8"?>
<ds:datastoreItem xmlns:ds="http://schemas.openxmlformats.org/officeDocument/2006/customXml" ds:itemID="{6DA43AFA-3182-4E79-9B5D-C4A2F627F722}"/>
</file>

<file path=docProps/app.xml><?xml version="1.0" encoding="utf-8"?>
<Properties xmlns="http://schemas.openxmlformats.org/officeDocument/2006/extended-properties" xmlns:vt="http://schemas.openxmlformats.org/officeDocument/2006/docPropsVTypes">
  <Template>us2-ss-152-the-spread-of-the-roman-empire-powerpoint</Template>
  <TotalTime>254</TotalTime>
  <Words>255</Words>
  <Application>Microsoft Office PowerPoint</Application>
  <PresentationFormat>On-screen Show (4:3)</PresentationFormat>
  <Paragraphs>23</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Twinkl</vt:lpstr>
      <vt:lpstr>XCCW Joined 10a</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Thomas Becker</dc:creator>
  <cp:lastModifiedBy>Pam Carlisle</cp:lastModifiedBy>
  <cp:revision>61</cp:revision>
  <dcterms:created xsi:type="dcterms:W3CDTF">2019-09-26T08:33:03Z</dcterms:created>
  <dcterms:modified xsi:type="dcterms:W3CDTF">2023-03-07T08:41:48Z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0x010100165082385E536C4BBAD8E53215F6C958</vt:lpwstr>
  </property>
</Properties>
</file>