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126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6CBEAC-CE3D-4782-9650-CA85D78CF40C}" type="datetimeFigureOut">
              <a:rPr lang="en-GB" smtClean="0"/>
              <a:t>20/07/2022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E7CF59-7541-487C-A89A-956DE3820095}" type="slidenum">
              <a:rPr lang="en-GB" smtClean="0"/>
              <a:t>‹#›</a:t>
            </a:fld>
            <a:endParaRPr lang="en-GB"/>
          </a:p>
        </p:txBody>
      </p:sp>
    </p:spTree>
    <p:extLst>
      <p:ext uri="{BB962C8B-B14F-4D97-AF65-F5344CB8AC3E}">
        <p14:creationId xmlns:p14="http://schemas.microsoft.com/office/powerpoint/2010/main" val="2144774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6CBEAC-CE3D-4782-9650-CA85D78CF40C}" type="datetimeFigureOut">
              <a:rPr lang="en-GB" smtClean="0"/>
              <a:t>20/07/2022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E7CF59-7541-487C-A89A-956DE3820095}" type="slidenum">
              <a:rPr lang="en-GB" smtClean="0"/>
              <a:t>‹#›</a:t>
            </a:fld>
            <a:endParaRPr lang="en-GB"/>
          </a:p>
        </p:txBody>
      </p:sp>
    </p:spTree>
    <p:extLst>
      <p:ext uri="{BB962C8B-B14F-4D97-AF65-F5344CB8AC3E}">
        <p14:creationId xmlns:p14="http://schemas.microsoft.com/office/powerpoint/2010/main" val="1738952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6CBEAC-CE3D-4782-9650-CA85D78CF40C}" type="datetimeFigureOut">
              <a:rPr lang="en-GB" smtClean="0"/>
              <a:t>20/07/2022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E7CF59-7541-487C-A89A-956DE3820095}" type="slidenum">
              <a:rPr lang="en-GB" smtClean="0"/>
              <a:t>‹#›</a:t>
            </a:fld>
            <a:endParaRPr lang="en-GB"/>
          </a:p>
        </p:txBody>
      </p:sp>
    </p:spTree>
    <p:extLst>
      <p:ext uri="{BB962C8B-B14F-4D97-AF65-F5344CB8AC3E}">
        <p14:creationId xmlns:p14="http://schemas.microsoft.com/office/powerpoint/2010/main" val="1495427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6CBEAC-CE3D-4782-9650-CA85D78CF40C}" type="datetimeFigureOut">
              <a:rPr lang="en-GB" smtClean="0"/>
              <a:t>20/07/2022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E7CF59-7541-487C-A89A-956DE3820095}" type="slidenum">
              <a:rPr lang="en-GB" smtClean="0"/>
              <a:t>‹#›</a:t>
            </a:fld>
            <a:endParaRPr lang="en-GB"/>
          </a:p>
        </p:txBody>
      </p:sp>
    </p:spTree>
    <p:extLst>
      <p:ext uri="{BB962C8B-B14F-4D97-AF65-F5344CB8AC3E}">
        <p14:creationId xmlns:p14="http://schemas.microsoft.com/office/powerpoint/2010/main" val="940771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96CBEAC-CE3D-4782-9650-CA85D78CF40C}" type="datetimeFigureOut">
              <a:rPr lang="en-GB" smtClean="0"/>
              <a:t>20/07/2022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E7CF59-7541-487C-A89A-956DE3820095}" type="slidenum">
              <a:rPr lang="en-GB" smtClean="0"/>
              <a:t>‹#›</a:t>
            </a:fld>
            <a:endParaRPr lang="en-GB"/>
          </a:p>
        </p:txBody>
      </p:sp>
    </p:spTree>
    <p:extLst>
      <p:ext uri="{BB962C8B-B14F-4D97-AF65-F5344CB8AC3E}">
        <p14:creationId xmlns:p14="http://schemas.microsoft.com/office/powerpoint/2010/main" val="3409648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6CBEAC-CE3D-4782-9650-CA85D78CF40C}" type="datetimeFigureOut">
              <a:rPr lang="en-GB" smtClean="0"/>
              <a:t>20/07/2022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E7CF59-7541-487C-A89A-956DE3820095}" type="slidenum">
              <a:rPr lang="en-GB" smtClean="0"/>
              <a:t>‹#›</a:t>
            </a:fld>
            <a:endParaRPr lang="en-GB"/>
          </a:p>
        </p:txBody>
      </p:sp>
    </p:spTree>
    <p:extLst>
      <p:ext uri="{BB962C8B-B14F-4D97-AF65-F5344CB8AC3E}">
        <p14:creationId xmlns:p14="http://schemas.microsoft.com/office/powerpoint/2010/main" val="306522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6CBEAC-CE3D-4782-9650-CA85D78CF40C}" type="datetimeFigureOut">
              <a:rPr lang="en-GB" smtClean="0"/>
              <a:t>20/07/2022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1E7CF59-7541-487C-A89A-956DE3820095}" type="slidenum">
              <a:rPr lang="en-GB" smtClean="0"/>
              <a:t>‹#›</a:t>
            </a:fld>
            <a:endParaRPr lang="en-GB"/>
          </a:p>
        </p:txBody>
      </p:sp>
    </p:spTree>
    <p:extLst>
      <p:ext uri="{BB962C8B-B14F-4D97-AF65-F5344CB8AC3E}">
        <p14:creationId xmlns:p14="http://schemas.microsoft.com/office/powerpoint/2010/main" val="21482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6CBEAC-CE3D-4782-9650-CA85D78CF40C}" type="datetimeFigureOut">
              <a:rPr lang="en-GB" smtClean="0"/>
              <a:t>20/07/2022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1E7CF59-7541-487C-A89A-956DE3820095}" type="slidenum">
              <a:rPr lang="en-GB" smtClean="0"/>
              <a:t>‹#›</a:t>
            </a:fld>
            <a:endParaRPr lang="en-GB"/>
          </a:p>
        </p:txBody>
      </p:sp>
    </p:spTree>
    <p:extLst>
      <p:ext uri="{BB962C8B-B14F-4D97-AF65-F5344CB8AC3E}">
        <p14:creationId xmlns:p14="http://schemas.microsoft.com/office/powerpoint/2010/main" val="4129196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6CBEAC-CE3D-4782-9650-CA85D78CF40C}" type="datetimeFigureOut">
              <a:rPr lang="en-GB" smtClean="0"/>
              <a:t>20/07/2022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1E7CF59-7541-487C-A89A-956DE3820095}" type="slidenum">
              <a:rPr lang="en-GB" smtClean="0"/>
              <a:t>‹#›</a:t>
            </a:fld>
            <a:endParaRPr lang="en-GB"/>
          </a:p>
        </p:txBody>
      </p:sp>
    </p:spTree>
    <p:extLst>
      <p:ext uri="{BB962C8B-B14F-4D97-AF65-F5344CB8AC3E}">
        <p14:creationId xmlns:p14="http://schemas.microsoft.com/office/powerpoint/2010/main" val="3897970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96CBEAC-CE3D-4782-9650-CA85D78CF40C}" type="datetimeFigureOut">
              <a:rPr lang="en-GB" smtClean="0"/>
              <a:t>20/07/2022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E7CF59-7541-487C-A89A-956DE3820095}" type="slidenum">
              <a:rPr lang="en-GB" smtClean="0"/>
              <a:t>‹#›</a:t>
            </a:fld>
            <a:endParaRPr lang="en-GB"/>
          </a:p>
        </p:txBody>
      </p:sp>
    </p:spTree>
    <p:extLst>
      <p:ext uri="{BB962C8B-B14F-4D97-AF65-F5344CB8AC3E}">
        <p14:creationId xmlns:p14="http://schemas.microsoft.com/office/powerpoint/2010/main" val="693488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96CBEAC-CE3D-4782-9650-CA85D78CF40C}" type="datetimeFigureOut">
              <a:rPr lang="en-GB" smtClean="0"/>
              <a:t>20/07/2022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E7CF59-7541-487C-A89A-956DE3820095}" type="slidenum">
              <a:rPr lang="en-GB" smtClean="0"/>
              <a:t>‹#›</a:t>
            </a:fld>
            <a:endParaRPr lang="en-GB"/>
          </a:p>
        </p:txBody>
      </p:sp>
    </p:spTree>
    <p:extLst>
      <p:ext uri="{BB962C8B-B14F-4D97-AF65-F5344CB8AC3E}">
        <p14:creationId xmlns:p14="http://schemas.microsoft.com/office/powerpoint/2010/main" val="1257007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8A4B60-5621-48CE-9833-4236CAA97BD2}"/>
              </a:ext>
            </a:extLst>
          </p:cNvPr>
          <p:cNvPicPr>
            <a:picLocks noChangeAspect="1"/>
          </p:cNvPicPr>
          <p:nvPr userDrawn="1"/>
        </p:nvPicPr>
        <p:blipFill rotWithShape="1">
          <a:blip r:embed="rId13"/>
          <a:srcRect l="4596" t="2823" r="4142" b="5334"/>
          <a:stretch/>
        </p:blipFill>
        <p:spPr>
          <a:xfrm rot="5400000">
            <a:off x="1150261" y="-1161358"/>
            <a:ext cx="6869097" cy="9169621"/>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6CBEAC-CE3D-4782-9650-CA85D78CF40C}" type="datetimeFigureOut">
              <a:rPr lang="en-GB" smtClean="0"/>
              <a:t>20/07/2022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E7CF59-7541-487C-A89A-956DE3820095}" type="slidenum">
              <a:rPr lang="en-GB" smtClean="0"/>
              <a:t>‹#›</a:t>
            </a:fld>
            <a:endParaRPr lang="en-GB"/>
          </a:p>
        </p:txBody>
      </p:sp>
      <p:sp>
        <p:nvSpPr>
          <p:cNvPr id="8" name="Rectangle: Rounded Corners 7">
            <a:extLst>
              <a:ext uri="{FF2B5EF4-FFF2-40B4-BE49-F238E27FC236}">
                <a16:creationId xmlns:a16="http://schemas.microsoft.com/office/drawing/2014/main" id="{24377068-A77E-4722-A19E-6B2FF0BBE039}"/>
              </a:ext>
            </a:extLst>
          </p:cNvPr>
          <p:cNvSpPr/>
          <p:nvPr userDrawn="1"/>
        </p:nvSpPr>
        <p:spPr>
          <a:xfrm>
            <a:off x="490194" y="365127"/>
            <a:ext cx="8389855" cy="612774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440653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F78CC2-4406-4B34-805C-0F048CBB22A1}"/>
              </a:ext>
            </a:extLst>
          </p:cNvPr>
          <p:cNvPicPr>
            <a:picLocks noChangeAspect="1"/>
          </p:cNvPicPr>
          <p:nvPr/>
        </p:nvPicPr>
        <p:blipFill>
          <a:blip r:embed="rId2"/>
          <a:stretch>
            <a:fillRect/>
          </a:stretch>
        </p:blipFill>
        <p:spPr>
          <a:xfrm>
            <a:off x="687516" y="1329180"/>
            <a:ext cx="808654" cy="1291768"/>
          </a:xfrm>
          <a:prstGeom prst="rect">
            <a:avLst/>
          </a:prstGeom>
        </p:spPr>
      </p:pic>
      <p:sp>
        <p:nvSpPr>
          <p:cNvPr id="5" name="TextBox 4">
            <a:extLst>
              <a:ext uri="{FF2B5EF4-FFF2-40B4-BE49-F238E27FC236}">
                <a16:creationId xmlns:a16="http://schemas.microsoft.com/office/drawing/2014/main" id="{CC453239-8693-480A-83E1-C4FB6BC31F85}"/>
              </a:ext>
            </a:extLst>
          </p:cNvPr>
          <p:cNvSpPr txBox="1"/>
          <p:nvPr/>
        </p:nvSpPr>
        <p:spPr>
          <a:xfrm>
            <a:off x="744718" y="631596"/>
            <a:ext cx="6523348" cy="584775"/>
          </a:xfrm>
          <a:prstGeom prst="rect">
            <a:avLst/>
          </a:prstGeom>
          <a:noFill/>
        </p:spPr>
        <p:txBody>
          <a:bodyPr wrap="square" rtlCol="0">
            <a:spAutoFit/>
          </a:bodyPr>
          <a:lstStyle/>
          <a:p>
            <a:r>
              <a:rPr lang="en-GB" sz="1600" dirty="0">
                <a:solidFill>
                  <a:schemeClr val="accent2">
                    <a:lumMod val="50000"/>
                  </a:schemeClr>
                </a:solidFill>
                <a:latin typeface="XCCW Joined 10a" panose="03050602040000000000" pitchFamily="66" charset="0"/>
              </a:rPr>
              <a:t>Art Knowledge Organiser-Barbara Hepworth</a:t>
            </a:r>
          </a:p>
          <a:p>
            <a:r>
              <a:rPr lang="en-GB" sz="1600" dirty="0">
                <a:solidFill>
                  <a:schemeClr val="accent2">
                    <a:lumMod val="50000"/>
                  </a:schemeClr>
                </a:solidFill>
                <a:latin typeface="XCCW Joined 10a" panose="03050602040000000000" pitchFamily="66" charset="0"/>
              </a:rPr>
              <a:t>Painting and sculpture</a:t>
            </a:r>
          </a:p>
        </p:txBody>
      </p:sp>
      <p:sp>
        <p:nvSpPr>
          <p:cNvPr id="6" name="TextBox 5">
            <a:extLst>
              <a:ext uri="{FF2B5EF4-FFF2-40B4-BE49-F238E27FC236}">
                <a16:creationId xmlns:a16="http://schemas.microsoft.com/office/drawing/2014/main" id="{0EE25F5C-1DA6-4788-858F-31C5F77F6764}"/>
              </a:ext>
            </a:extLst>
          </p:cNvPr>
          <p:cNvSpPr txBox="1"/>
          <p:nvPr/>
        </p:nvSpPr>
        <p:spPr>
          <a:xfrm>
            <a:off x="6267803" y="360753"/>
            <a:ext cx="2554381" cy="4216539"/>
          </a:xfrm>
          <a:prstGeom prst="rect">
            <a:avLst/>
          </a:prstGeom>
          <a:noFill/>
        </p:spPr>
        <p:txBody>
          <a:bodyPr wrap="square" rtlCol="0">
            <a:spAutoFit/>
          </a:bodyPr>
          <a:lstStyle/>
          <a:p>
            <a:r>
              <a:rPr lang="en-GB" sz="1600" dirty="0">
                <a:solidFill>
                  <a:schemeClr val="accent2">
                    <a:lumMod val="50000"/>
                  </a:schemeClr>
                </a:solidFill>
                <a:latin typeface="XCCW Joined 10a" panose="03050602040000000000" pitchFamily="66" charset="0"/>
              </a:rPr>
              <a:t>Glossary</a:t>
            </a:r>
            <a:endParaRPr lang="en-GB" sz="1600" b="1" dirty="0">
              <a:solidFill>
                <a:schemeClr val="accent2">
                  <a:lumMod val="50000"/>
                </a:schemeClr>
              </a:solidFill>
              <a:latin typeface="XCCW Joined 10a" panose="03050602040000000000" pitchFamily="66" charset="0"/>
            </a:endParaRPr>
          </a:p>
          <a:p>
            <a:r>
              <a:rPr lang="en-GB" sz="1000" b="1" dirty="0">
                <a:latin typeface="XCCW Joined 10a" panose="03050602040000000000" pitchFamily="66" charset="0"/>
              </a:rPr>
              <a:t>Cross hatching- </a:t>
            </a:r>
            <a:r>
              <a:rPr lang="en-GB" sz="1000" dirty="0">
                <a:latin typeface="XCCW Joined 10a" panose="03050602040000000000" pitchFamily="66" charset="0"/>
              </a:rPr>
              <a:t>Closely drawn crossed lines.</a:t>
            </a:r>
          </a:p>
          <a:p>
            <a:endParaRPr lang="en-GB" sz="1000" dirty="0">
              <a:latin typeface="XCCW Joined 10a" panose="03050602040000000000" pitchFamily="66" charset="0"/>
            </a:endParaRPr>
          </a:p>
          <a:p>
            <a:r>
              <a:rPr lang="en-GB" sz="1000" b="1" dirty="0">
                <a:latin typeface="XCCW Joined 10a" panose="03050602040000000000" pitchFamily="66" charset="0"/>
              </a:rPr>
              <a:t>Directional shading- </a:t>
            </a:r>
            <a:r>
              <a:rPr lang="en-GB" sz="1000" dirty="0">
                <a:latin typeface="XCCW Joined 10a" panose="03050602040000000000" pitchFamily="66" charset="0"/>
              </a:rPr>
              <a:t>Shading that uses marks or lines all following the same direction.</a:t>
            </a:r>
          </a:p>
          <a:p>
            <a:endParaRPr lang="en-GB" sz="1000" dirty="0">
              <a:latin typeface="XCCW Joined 10a" panose="03050602040000000000" pitchFamily="66" charset="0"/>
            </a:endParaRPr>
          </a:p>
          <a:p>
            <a:r>
              <a:rPr lang="en-GB" sz="1000" b="1" dirty="0">
                <a:latin typeface="XCCW Joined 10a" panose="03050602040000000000" pitchFamily="66" charset="0"/>
              </a:rPr>
              <a:t>Form</a:t>
            </a:r>
            <a:r>
              <a:rPr lang="en-GB" sz="1000" dirty="0">
                <a:latin typeface="XCCW Joined 10a" panose="03050602040000000000" pitchFamily="66" charset="0"/>
              </a:rPr>
              <a:t>- 3 Dimensional</a:t>
            </a:r>
          </a:p>
          <a:p>
            <a:endParaRPr lang="en-GB" sz="1000" dirty="0">
              <a:latin typeface="XCCW Joined 10a" panose="03050602040000000000" pitchFamily="66" charset="0"/>
            </a:endParaRPr>
          </a:p>
          <a:p>
            <a:r>
              <a:rPr lang="en-GB" sz="1000" b="1" dirty="0">
                <a:latin typeface="XCCW Joined 10a" panose="03050602040000000000" pitchFamily="66" charset="0"/>
              </a:rPr>
              <a:t>Layout</a:t>
            </a:r>
            <a:r>
              <a:rPr lang="en-GB" sz="1000" dirty="0">
                <a:latin typeface="XCCW Joined 10a" panose="03050602040000000000" pitchFamily="66" charset="0"/>
              </a:rPr>
              <a:t>- Where images are placed on the page.</a:t>
            </a:r>
          </a:p>
          <a:p>
            <a:endParaRPr lang="en-GB" sz="1000" dirty="0">
              <a:latin typeface="XCCW Joined 10a" panose="03050602040000000000" pitchFamily="66" charset="0"/>
            </a:endParaRPr>
          </a:p>
          <a:p>
            <a:r>
              <a:rPr lang="en-GB" sz="1000" b="1" dirty="0">
                <a:latin typeface="XCCW Joined 10a" panose="03050602040000000000" pitchFamily="66" charset="0"/>
              </a:rPr>
              <a:t>Mould</a:t>
            </a:r>
            <a:r>
              <a:rPr lang="en-GB" sz="1000" dirty="0">
                <a:latin typeface="XCCW Joined 10a" panose="03050602040000000000" pitchFamily="66" charset="0"/>
              </a:rPr>
              <a:t>- To form an object out of a material.</a:t>
            </a:r>
          </a:p>
          <a:p>
            <a:endParaRPr lang="en-GB" sz="1000" dirty="0">
              <a:latin typeface="XCCW Joined 10a" panose="03050602040000000000" pitchFamily="66" charset="0"/>
            </a:endParaRPr>
          </a:p>
          <a:p>
            <a:r>
              <a:rPr lang="en-GB" sz="1000" b="1" dirty="0">
                <a:latin typeface="XCCW Joined 10a" panose="03050602040000000000" pitchFamily="66" charset="0"/>
              </a:rPr>
              <a:t>Sculpt</a:t>
            </a:r>
            <a:r>
              <a:rPr lang="en-GB" sz="1000" dirty="0">
                <a:latin typeface="XCCW Joined 10a" panose="03050602040000000000" pitchFamily="66" charset="0"/>
              </a:rPr>
              <a:t>- To shape an object.</a:t>
            </a:r>
          </a:p>
          <a:p>
            <a:endParaRPr lang="en-GB" sz="1000" dirty="0">
              <a:latin typeface="XCCW Joined 10a" panose="03050602040000000000" pitchFamily="66" charset="0"/>
            </a:endParaRPr>
          </a:p>
          <a:p>
            <a:r>
              <a:rPr lang="en-GB" sz="1000" b="1" dirty="0">
                <a:latin typeface="XCCW Joined 10a" panose="03050602040000000000" pitchFamily="66" charset="0"/>
              </a:rPr>
              <a:t>Sculpture</a:t>
            </a:r>
            <a:r>
              <a:rPr lang="en-GB" sz="1000" dirty="0">
                <a:latin typeface="XCCW Joined 10a" panose="03050602040000000000" pitchFamily="66" charset="0"/>
              </a:rPr>
              <a:t>- A 3 dimensional piece of art.</a:t>
            </a:r>
          </a:p>
          <a:p>
            <a:endParaRPr lang="en-GB" sz="1000" dirty="0">
              <a:latin typeface="XCCW Joined 10a" panose="03050602040000000000" pitchFamily="66" charset="0"/>
            </a:endParaRPr>
          </a:p>
          <a:p>
            <a:r>
              <a:rPr lang="en-GB" sz="1000" b="1" dirty="0">
                <a:latin typeface="XCCW Joined 10a" panose="03050602040000000000" pitchFamily="66" charset="0"/>
              </a:rPr>
              <a:t>Smudging- </a:t>
            </a:r>
            <a:r>
              <a:rPr lang="en-GB" sz="1000" dirty="0">
                <a:latin typeface="XCCW Joined 10a" panose="03050602040000000000" pitchFamily="66" charset="0"/>
              </a:rPr>
              <a:t>A technique where you rub the pencil or pastel to soften the edges</a:t>
            </a:r>
            <a:r>
              <a:rPr lang="en-GB" sz="1000" b="1" dirty="0">
                <a:latin typeface="XCCW Joined 10a" panose="03050602040000000000" pitchFamily="66" charset="0"/>
              </a:rPr>
              <a:t>.</a:t>
            </a:r>
          </a:p>
          <a:p>
            <a:endParaRPr lang="en-GB" sz="1200" dirty="0">
              <a:latin typeface="XCCW Joined 10a" panose="03050602040000000000" pitchFamily="66" charset="0"/>
            </a:endParaRPr>
          </a:p>
        </p:txBody>
      </p:sp>
      <p:sp>
        <p:nvSpPr>
          <p:cNvPr id="7" name="Rectangle 6">
            <a:extLst>
              <a:ext uri="{FF2B5EF4-FFF2-40B4-BE49-F238E27FC236}">
                <a16:creationId xmlns:a16="http://schemas.microsoft.com/office/drawing/2014/main" id="{6B702F4E-C626-4911-A016-F49A05D5EE3F}"/>
              </a:ext>
            </a:extLst>
          </p:cNvPr>
          <p:cNvSpPr/>
          <p:nvPr/>
        </p:nvSpPr>
        <p:spPr>
          <a:xfrm>
            <a:off x="534725" y="2620948"/>
            <a:ext cx="5785649" cy="1569660"/>
          </a:xfrm>
          <a:prstGeom prst="rect">
            <a:avLst/>
          </a:prstGeom>
        </p:spPr>
        <p:txBody>
          <a:bodyPr wrap="square">
            <a:spAutoFit/>
          </a:bodyPr>
          <a:lstStyle/>
          <a:p>
            <a:r>
              <a:rPr lang="en-GB" sz="1200" dirty="0">
                <a:latin typeface="XCCW Joined 10a" panose="03050602040000000000" pitchFamily="66" charset="0"/>
              </a:rPr>
              <a:t>Barbara Hepworth is one of the most famous female artists and is known all over the world. She was from England and was most famous for her abstract sculptures. </a:t>
            </a:r>
          </a:p>
          <a:p>
            <a:r>
              <a:rPr lang="en-GB" sz="1200" dirty="0">
                <a:latin typeface="XCCW Joined 10a" panose="03050602040000000000" pitchFamily="66" charset="0"/>
              </a:rPr>
              <a:t>At the outbreak of the Second World War, Hepworth and her family moved to St Ives in Cornwall Here she wanted her sculptures to look like they had been formed by the landscape, like pebbles found on a beach. Many of her sculptures were carved from stone or wood</a:t>
            </a:r>
          </a:p>
        </p:txBody>
      </p:sp>
      <p:pic>
        <p:nvPicPr>
          <p:cNvPr id="8" name="Picture 7">
            <a:extLst>
              <a:ext uri="{FF2B5EF4-FFF2-40B4-BE49-F238E27FC236}">
                <a16:creationId xmlns:a16="http://schemas.microsoft.com/office/drawing/2014/main" id="{14026D28-FA87-482E-81E5-BA75A6A6D1E5}"/>
              </a:ext>
            </a:extLst>
          </p:cNvPr>
          <p:cNvPicPr>
            <a:picLocks noChangeAspect="1"/>
          </p:cNvPicPr>
          <p:nvPr/>
        </p:nvPicPr>
        <p:blipFill>
          <a:blip r:embed="rId3"/>
          <a:stretch>
            <a:fillRect/>
          </a:stretch>
        </p:blipFill>
        <p:spPr>
          <a:xfrm>
            <a:off x="1586314" y="1329180"/>
            <a:ext cx="1237314" cy="1291768"/>
          </a:xfrm>
          <a:prstGeom prst="rect">
            <a:avLst/>
          </a:prstGeom>
        </p:spPr>
      </p:pic>
      <p:pic>
        <p:nvPicPr>
          <p:cNvPr id="9" name="Picture 8">
            <a:extLst>
              <a:ext uri="{FF2B5EF4-FFF2-40B4-BE49-F238E27FC236}">
                <a16:creationId xmlns:a16="http://schemas.microsoft.com/office/drawing/2014/main" id="{D483C79E-7D33-4A97-9EE3-1CF0E98E8C26}"/>
              </a:ext>
            </a:extLst>
          </p:cNvPr>
          <p:cNvPicPr>
            <a:picLocks noChangeAspect="1"/>
          </p:cNvPicPr>
          <p:nvPr/>
        </p:nvPicPr>
        <p:blipFill rotWithShape="1">
          <a:blip r:embed="rId4"/>
          <a:srcRect l="2793" t="3272" r="911" b="12325"/>
          <a:stretch/>
        </p:blipFill>
        <p:spPr>
          <a:xfrm>
            <a:off x="2913772" y="1329180"/>
            <a:ext cx="1390453" cy="1291768"/>
          </a:xfrm>
          <a:prstGeom prst="rect">
            <a:avLst/>
          </a:prstGeom>
        </p:spPr>
      </p:pic>
      <p:pic>
        <p:nvPicPr>
          <p:cNvPr id="10" name="Picture 9">
            <a:extLst>
              <a:ext uri="{FF2B5EF4-FFF2-40B4-BE49-F238E27FC236}">
                <a16:creationId xmlns:a16="http://schemas.microsoft.com/office/drawing/2014/main" id="{80794F34-961B-4A20-9DC9-3BF1489A9C4C}"/>
              </a:ext>
            </a:extLst>
          </p:cNvPr>
          <p:cNvPicPr>
            <a:picLocks noChangeAspect="1"/>
          </p:cNvPicPr>
          <p:nvPr/>
        </p:nvPicPr>
        <p:blipFill rotWithShape="1">
          <a:blip r:embed="rId5"/>
          <a:srcRect l="10810" t="9284" r="4907" b="8756"/>
          <a:stretch/>
        </p:blipFill>
        <p:spPr>
          <a:xfrm>
            <a:off x="4394369" y="1319829"/>
            <a:ext cx="1487990" cy="1291768"/>
          </a:xfrm>
          <a:prstGeom prst="rect">
            <a:avLst/>
          </a:prstGeom>
        </p:spPr>
      </p:pic>
      <p:pic>
        <p:nvPicPr>
          <p:cNvPr id="13" name="Picture 12">
            <a:extLst>
              <a:ext uri="{FF2B5EF4-FFF2-40B4-BE49-F238E27FC236}">
                <a16:creationId xmlns:a16="http://schemas.microsoft.com/office/drawing/2014/main" id="{80586046-1D6B-4762-A4F2-D8478A3395DD}"/>
              </a:ext>
            </a:extLst>
          </p:cNvPr>
          <p:cNvPicPr>
            <a:picLocks noChangeAspect="1"/>
          </p:cNvPicPr>
          <p:nvPr/>
        </p:nvPicPr>
        <p:blipFill>
          <a:blip r:embed="rId6"/>
          <a:stretch>
            <a:fillRect/>
          </a:stretch>
        </p:blipFill>
        <p:spPr>
          <a:xfrm>
            <a:off x="855959" y="4277978"/>
            <a:ext cx="863133" cy="1184746"/>
          </a:xfrm>
          <a:prstGeom prst="rect">
            <a:avLst/>
          </a:prstGeom>
        </p:spPr>
      </p:pic>
      <p:pic>
        <p:nvPicPr>
          <p:cNvPr id="14" name="Picture 13">
            <a:extLst>
              <a:ext uri="{FF2B5EF4-FFF2-40B4-BE49-F238E27FC236}">
                <a16:creationId xmlns:a16="http://schemas.microsoft.com/office/drawing/2014/main" id="{3AE6AEA7-AF7B-461C-A57A-7398278C6602}"/>
              </a:ext>
            </a:extLst>
          </p:cNvPr>
          <p:cNvPicPr>
            <a:picLocks noChangeAspect="1"/>
          </p:cNvPicPr>
          <p:nvPr/>
        </p:nvPicPr>
        <p:blipFill>
          <a:blip r:embed="rId7"/>
          <a:stretch>
            <a:fillRect/>
          </a:stretch>
        </p:blipFill>
        <p:spPr>
          <a:xfrm>
            <a:off x="1969240" y="4253845"/>
            <a:ext cx="1425168" cy="1145640"/>
          </a:xfrm>
          <a:prstGeom prst="rect">
            <a:avLst/>
          </a:prstGeom>
        </p:spPr>
      </p:pic>
      <p:pic>
        <p:nvPicPr>
          <p:cNvPr id="15" name="Picture 14">
            <a:extLst>
              <a:ext uri="{FF2B5EF4-FFF2-40B4-BE49-F238E27FC236}">
                <a16:creationId xmlns:a16="http://schemas.microsoft.com/office/drawing/2014/main" id="{72346783-2561-4741-AC48-D533311A6C99}"/>
              </a:ext>
            </a:extLst>
          </p:cNvPr>
          <p:cNvPicPr>
            <a:picLocks noChangeAspect="1"/>
          </p:cNvPicPr>
          <p:nvPr/>
        </p:nvPicPr>
        <p:blipFill>
          <a:blip r:embed="rId8"/>
          <a:stretch>
            <a:fillRect/>
          </a:stretch>
        </p:blipFill>
        <p:spPr>
          <a:xfrm>
            <a:off x="3639329" y="4253846"/>
            <a:ext cx="863133" cy="1145639"/>
          </a:xfrm>
          <a:prstGeom prst="rect">
            <a:avLst/>
          </a:prstGeom>
        </p:spPr>
      </p:pic>
      <p:sp>
        <p:nvSpPr>
          <p:cNvPr id="16" name="Rectangle 15">
            <a:extLst>
              <a:ext uri="{FF2B5EF4-FFF2-40B4-BE49-F238E27FC236}">
                <a16:creationId xmlns:a16="http://schemas.microsoft.com/office/drawing/2014/main" id="{B50B1FF2-91CC-4A51-B11A-68E7DAFAFDEC}"/>
              </a:ext>
            </a:extLst>
          </p:cNvPr>
          <p:cNvSpPr/>
          <p:nvPr/>
        </p:nvSpPr>
        <p:spPr>
          <a:xfrm>
            <a:off x="999241" y="5462724"/>
            <a:ext cx="3959258" cy="1015663"/>
          </a:xfrm>
          <a:prstGeom prst="rect">
            <a:avLst/>
          </a:prstGeom>
        </p:spPr>
        <p:txBody>
          <a:bodyPr wrap="square">
            <a:spAutoFit/>
          </a:bodyPr>
          <a:lstStyle/>
          <a:p>
            <a:r>
              <a:rPr lang="en-GB" sz="1200" dirty="0">
                <a:latin typeface="XCCW Joined 10a" panose="03050602040000000000" pitchFamily="66" charset="0"/>
              </a:rPr>
              <a:t>Hepworth wanted to create art that was calm, that people could enjoy looking at and wouldn’t make them feel uncomfortable so she used simple shapes and layouts with few colours.</a:t>
            </a:r>
          </a:p>
        </p:txBody>
      </p:sp>
      <p:pic>
        <p:nvPicPr>
          <p:cNvPr id="17" name="Picture 16">
            <a:extLst>
              <a:ext uri="{FF2B5EF4-FFF2-40B4-BE49-F238E27FC236}">
                <a16:creationId xmlns:a16="http://schemas.microsoft.com/office/drawing/2014/main" id="{473F26E0-05E8-422B-A0A4-0B7E1AAC02C8}"/>
              </a:ext>
            </a:extLst>
          </p:cNvPr>
          <p:cNvPicPr>
            <a:picLocks noChangeAspect="1"/>
          </p:cNvPicPr>
          <p:nvPr/>
        </p:nvPicPr>
        <p:blipFill>
          <a:blip r:embed="rId9"/>
          <a:stretch>
            <a:fillRect/>
          </a:stretch>
        </p:blipFill>
        <p:spPr>
          <a:xfrm>
            <a:off x="5052684" y="4172980"/>
            <a:ext cx="1079973" cy="961993"/>
          </a:xfrm>
          <a:prstGeom prst="rect">
            <a:avLst/>
          </a:prstGeom>
        </p:spPr>
      </p:pic>
      <p:sp>
        <p:nvSpPr>
          <p:cNvPr id="18" name="Rectangle 17">
            <a:extLst>
              <a:ext uri="{FF2B5EF4-FFF2-40B4-BE49-F238E27FC236}">
                <a16:creationId xmlns:a16="http://schemas.microsoft.com/office/drawing/2014/main" id="{10862C15-001D-4D50-91F0-CDADECCFDD05}"/>
              </a:ext>
            </a:extLst>
          </p:cNvPr>
          <p:cNvSpPr/>
          <p:nvPr/>
        </p:nvSpPr>
        <p:spPr>
          <a:xfrm>
            <a:off x="4956806" y="5184444"/>
            <a:ext cx="2085249" cy="1384995"/>
          </a:xfrm>
          <a:prstGeom prst="rect">
            <a:avLst/>
          </a:prstGeom>
        </p:spPr>
        <p:txBody>
          <a:bodyPr wrap="square">
            <a:spAutoFit/>
          </a:bodyPr>
          <a:lstStyle/>
          <a:p>
            <a:r>
              <a:rPr lang="en-GB" sz="1200" dirty="0">
                <a:latin typeface="XCCW Joined 10a" panose="03050602040000000000" pitchFamily="66" charset="0"/>
              </a:rPr>
              <a:t>Scrapers, knives and other simple tools can be used to </a:t>
            </a:r>
            <a:r>
              <a:rPr lang="en-GB" sz="1200" b="1" dirty="0">
                <a:latin typeface="XCCW Joined 10a" panose="03050602040000000000" pitchFamily="66" charset="0"/>
              </a:rPr>
              <a:t>sculpt</a:t>
            </a:r>
            <a:r>
              <a:rPr lang="en-GB" sz="1200" dirty="0">
                <a:latin typeface="XCCW Joined 10a" panose="03050602040000000000" pitchFamily="66" charset="0"/>
              </a:rPr>
              <a:t> and </a:t>
            </a:r>
            <a:r>
              <a:rPr lang="en-GB" sz="1200" b="1" dirty="0">
                <a:latin typeface="XCCW Joined 10a" panose="03050602040000000000" pitchFamily="66" charset="0"/>
              </a:rPr>
              <a:t>mould</a:t>
            </a:r>
            <a:r>
              <a:rPr lang="en-GB" sz="1200" dirty="0">
                <a:latin typeface="XCCW Joined 10a" panose="03050602040000000000" pitchFamily="66" charset="0"/>
              </a:rPr>
              <a:t> soap. Sculptures need a flat base to stand up.</a:t>
            </a:r>
          </a:p>
        </p:txBody>
      </p:sp>
      <p:pic>
        <p:nvPicPr>
          <p:cNvPr id="19" name="Picture 18">
            <a:extLst>
              <a:ext uri="{FF2B5EF4-FFF2-40B4-BE49-F238E27FC236}">
                <a16:creationId xmlns:a16="http://schemas.microsoft.com/office/drawing/2014/main" id="{B7AC61CF-6DF8-4ABC-8D8C-C00AC04D74D6}"/>
              </a:ext>
            </a:extLst>
          </p:cNvPr>
          <p:cNvPicPr>
            <a:picLocks noChangeAspect="1"/>
          </p:cNvPicPr>
          <p:nvPr/>
        </p:nvPicPr>
        <p:blipFill>
          <a:blip r:embed="rId10"/>
          <a:stretch>
            <a:fillRect/>
          </a:stretch>
        </p:blipFill>
        <p:spPr>
          <a:xfrm>
            <a:off x="7196144" y="4205476"/>
            <a:ext cx="798751" cy="980285"/>
          </a:xfrm>
          <a:prstGeom prst="rect">
            <a:avLst/>
          </a:prstGeom>
        </p:spPr>
      </p:pic>
      <p:sp>
        <p:nvSpPr>
          <p:cNvPr id="20" name="Rectangle 19">
            <a:extLst>
              <a:ext uri="{FF2B5EF4-FFF2-40B4-BE49-F238E27FC236}">
                <a16:creationId xmlns:a16="http://schemas.microsoft.com/office/drawing/2014/main" id="{C2ED8CAB-0E20-4755-AB28-C5DF85CF2039}"/>
              </a:ext>
            </a:extLst>
          </p:cNvPr>
          <p:cNvSpPr/>
          <p:nvPr/>
        </p:nvSpPr>
        <p:spPr>
          <a:xfrm>
            <a:off x="7042055" y="5187078"/>
            <a:ext cx="1821513" cy="1384995"/>
          </a:xfrm>
          <a:prstGeom prst="rect">
            <a:avLst/>
          </a:prstGeom>
        </p:spPr>
        <p:txBody>
          <a:bodyPr wrap="square">
            <a:spAutoFit/>
          </a:bodyPr>
          <a:lstStyle/>
          <a:p>
            <a:r>
              <a:rPr lang="en-GB" sz="1200" b="1" dirty="0">
                <a:latin typeface="XCCW Joined 10a" panose="03050602040000000000" pitchFamily="66" charset="0"/>
              </a:rPr>
              <a:t>Smudging</a:t>
            </a:r>
            <a:r>
              <a:rPr lang="en-GB" sz="1200" dirty="0">
                <a:latin typeface="XCCW Joined 10a" panose="03050602040000000000" pitchFamily="66" charset="0"/>
              </a:rPr>
              <a:t>, hatching, </a:t>
            </a:r>
            <a:r>
              <a:rPr lang="en-GB" sz="1200" b="1" dirty="0">
                <a:latin typeface="XCCW Joined 10a" panose="03050602040000000000" pitchFamily="66" charset="0"/>
              </a:rPr>
              <a:t>cross hatching </a:t>
            </a:r>
            <a:r>
              <a:rPr lang="en-GB" sz="1200" dirty="0">
                <a:latin typeface="XCCW Joined 10a" panose="03050602040000000000" pitchFamily="66" charset="0"/>
              </a:rPr>
              <a:t>and directional shading techniques can show form.</a:t>
            </a:r>
          </a:p>
        </p:txBody>
      </p:sp>
    </p:spTree>
    <p:extLst>
      <p:ext uri="{BB962C8B-B14F-4D97-AF65-F5344CB8AC3E}">
        <p14:creationId xmlns:p14="http://schemas.microsoft.com/office/powerpoint/2010/main" val="21179150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5082385E536C4BBAD8E53215F6C958" ma:contentTypeVersion="16" ma:contentTypeDescription="Create a new document." ma:contentTypeScope="" ma:versionID="e629aedb26c0bdc50998f9dc435be638">
  <xsd:schema xmlns:xsd="http://www.w3.org/2001/XMLSchema" xmlns:xs="http://www.w3.org/2001/XMLSchema" xmlns:p="http://schemas.microsoft.com/office/2006/metadata/properties" xmlns:ns2="351459db-3b75-47df-a6df-554e6210169d" xmlns:ns3="73522962-7b55-4b97-82cf-24e7999e46ad" targetNamespace="http://schemas.microsoft.com/office/2006/metadata/properties" ma:root="true" ma:fieldsID="7fb0a9ac5de3e1e5dea0d2c6694aecdd" ns2:_="" ns3:_="">
    <xsd:import namespace="351459db-3b75-47df-a6df-554e6210169d"/>
    <xsd:import namespace="73522962-7b55-4b97-82cf-24e7999e46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1459db-3b75-47df-a6df-554e621016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de434f0-ed9b-42bd-875f-ac81a6495ea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522962-7b55-4b97-82cf-24e7999e46a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8ac06bbf-12f0-473c-bb7f-affa5d5ad483}" ma:internalName="TaxCatchAll" ma:showField="CatchAllData" ma:web="73522962-7b55-4b97-82cf-24e7999e46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51459db-3b75-47df-a6df-554e6210169d">
      <Terms xmlns="http://schemas.microsoft.com/office/infopath/2007/PartnerControls"/>
    </lcf76f155ced4ddcb4097134ff3c332f>
    <TaxCatchAll xmlns="73522962-7b55-4b97-82cf-24e7999e46ad" xsi:nil="true"/>
  </documentManagement>
</p:properties>
</file>

<file path=customXml/itemProps1.xml><?xml version="1.0" encoding="utf-8"?>
<ds:datastoreItem xmlns:ds="http://schemas.openxmlformats.org/officeDocument/2006/customXml" ds:itemID="{6DBA2681-0FB4-47D3-B3B0-1F2087961385}"/>
</file>

<file path=customXml/itemProps2.xml><?xml version="1.0" encoding="utf-8"?>
<ds:datastoreItem xmlns:ds="http://schemas.openxmlformats.org/officeDocument/2006/customXml" ds:itemID="{16C3A51D-8D79-436A-B968-48876BFAE658}"/>
</file>

<file path=customXml/itemProps3.xml><?xml version="1.0" encoding="utf-8"?>
<ds:datastoreItem xmlns:ds="http://schemas.openxmlformats.org/officeDocument/2006/customXml" ds:itemID="{0C8076A1-2C6A-46FD-8966-15B860DD2C52}"/>
</file>

<file path=docProps/app.xml><?xml version="1.0" encoding="utf-8"?>
<Properties xmlns="http://schemas.openxmlformats.org/officeDocument/2006/extended-properties" xmlns:vt="http://schemas.openxmlformats.org/officeDocument/2006/docPropsVTypes">
  <Template>Office Theme</Template>
  <TotalTime>92</TotalTime>
  <Words>234</Words>
  <Application>Microsoft Office PowerPoint</Application>
  <PresentationFormat>On-screen Show (4:3)</PresentationFormat>
  <Paragraphs>23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XCCW Joined 10a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 Carlisle</dc:creator>
  <cp:lastModifiedBy>Pam Carlisle</cp:lastModifiedBy>
  <cp:revision>8</cp:revision>
  <dcterms:created xsi:type="dcterms:W3CDTF">2022-07-20T05:29:20Z</dcterms:created>
  <dcterms:modified xsi:type="dcterms:W3CDTF">2022-07-20T07:03:26Z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0x010100165082385E536C4BBAD8E53215F6C958</vt:lpwstr>
  </property>
</Properties>
</file>