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0" y="-3346"/>
            <a:ext cx="9906859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7318" y="954265"/>
            <a:ext cx="1991162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4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XCCW Joined 10a" panose="03050602040000000000" pitchFamily="66" charset="0"/>
              </a:rPr>
              <a:t>Cam</a:t>
            </a:r>
            <a:r>
              <a:rPr lang="en-GB" sz="1050" dirty="0">
                <a:latin typeface="XCCW Joined 10a" panose="03050602040000000000" pitchFamily="66" charset="0"/>
              </a:rPr>
              <a:t>- A rotating part in machinery.</a:t>
            </a:r>
          </a:p>
          <a:p>
            <a:endParaRPr lang="en-GB" sz="1050" dirty="0">
              <a:latin typeface="XCCW Joined 10a" panose="03050602040000000000" pitchFamily="66" charset="0"/>
            </a:endParaRPr>
          </a:p>
          <a:p>
            <a:r>
              <a:rPr lang="en-GB" sz="1050" b="1" dirty="0">
                <a:latin typeface="XCCW Joined 10a" panose="03050602040000000000" pitchFamily="66" charset="0"/>
              </a:rPr>
              <a:t>Exploded diagram </a:t>
            </a:r>
            <a:r>
              <a:rPr lang="en-GB" sz="1050" dirty="0">
                <a:latin typeface="XCCW Joined 10a" panose="03050602040000000000" pitchFamily="66" charset="0"/>
              </a:rPr>
              <a:t>A detailed diagram that shows each component and how it fits together.</a:t>
            </a:r>
          </a:p>
          <a:p>
            <a:endParaRPr lang="en-GB" sz="1050" b="1" dirty="0">
              <a:latin typeface="XCCW Joined 10a" panose="03050602040000000000" pitchFamily="66" charset="0"/>
            </a:endParaRPr>
          </a:p>
          <a:p>
            <a:r>
              <a:rPr lang="en-GB" sz="1050" b="1" dirty="0">
                <a:latin typeface="XCCW Joined 10a" panose="03050602040000000000" pitchFamily="66" charset="0"/>
              </a:rPr>
              <a:t>Follower</a:t>
            </a:r>
            <a:r>
              <a:rPr lang="en-GB" sz="1050" dirty="0">
                <a:latin typeface="XCCW Joined 10a" panose="03050602040000000000" pitchFamily="66" charset="0"/>
              </a:rPr>
              <a:t>- Part of a mechanism that touches the cam</a:t>
            </a:r>
          </a:p>
          <a:p>
            <a:r>
              <a:rPr lang="en-GB" sz="1050" dirty="0">
                <a:latin typeface="XCCW Joined 10a" panose="03050602040000000000" pitchFamily="66" charset="0"/>
              </a:rPr>
              <a:t> </a:t>
            </a:r>
          </a:p>
          <a:p>
            <a:r>
              <a:rPr lang="en-GB" sz="1050" b="1" dirty="0">
                <a:latin typeface="XCCW Joined 10a" panose="03050602040000000000" pitchFamily="66" charset="0"/>
              </a:rPr>
              <a:t>Mechanism</a:t>
            </a:r>
            <a:r>
              <a:rPr lang="en-GB" sz="1050" dirty="0">
                <a:latin typeface="XCCW Joined 10a" panose="03050602040000000000" pitchFamily="66" charset="0"/>
              </a:rPr>
              <a:t>- A system of moving parts.</a:t>
            </a:r>
          </a:p>
          <a:p>
            <a:endParaRPr lang="en-GB" sz="1050" dirty="0">
              <a:latin typeface="XCCW Joined 10a" panose="03050602040000000000" pitchFamily="66" charset="0"/>
            </a:endParaRPr>
          </a:p>
          <a:p>
            <a:r>
              <a:rPr lang="en-GB" sz="1050" b="1" dirty="0">
                <a:latin typeface="XCCW Joined 10a" panose="03050602040000000000" pitchFamily="66" charset="0"/>
              </a:rPr>
              <a:t>Slider</a:t>
            </a:r>
            <a:r>
              <a:rPr lang="en-GB" sz="1050" dirty="0">
                <a:latin typeface="XCCW Joined 10a" panose="03050602040000000000" pitchFamily="66" charset="0"/>
              </a:rPr>
              <a:t>-This attaches to the follower and rises and falls..</a:t>
            </a:r>
          </a:p>
          <a:p>
            <a:endParaRPr lang="en-GB" sz="1050" dirty="0">
              <a:latin typeface="XCCW Joined 10a" panose="03050602040000000000" pitchFamily="66" charset="0"/>
            </a:endParaRPr>
          </a:p>
          <a:p>
            <a:r>
              <a:rPr lang="en-GB" sz="1050" dirty="0">
                <a:latin typeface="XCCW Joined 10a" panose="03050602040000000000" pitchFamily="66" charset="0"/>
              </a:rPr>
              <a:t>S</a:t>
            </a:r>
            <a:r>
              <a:rPr lang="en-GB" sz="1050" b="1" dirty="0">
                <a:latin typeface="XCCW Joined 10a" panose="03050602040000000000" pitchFamily="66" charset="0"/>
              </a:rPr>
              <a:t>haft-</a:t>
            </a:r>
            <a:r>
              <a:rPr lang="en-GB" sz="1050" dirty="0">
                <a:latin typeface="XCCW Joined 10a" panose="03050602040000000000" pitchFamily="66" charset="0"/>
              </a:rPr>
              <a:t> A pole that the cam fits on to.</a:t>
            </a:r>
          </a:p>
          <a:p>
            <a:endParaRPr lang="en-GB" sz="105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endParaRPr lang="en-GB" sz="11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520" y="874050"/>
            <a:ext cx="540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Mechanisms- Cam toy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240B4-CE8B-4412-ABE8-736ACEF4A728}"/>
              </a:ext>
            </a:extLst>
          </p:cNvPr>
          <p:cNvSpPr/>
          <p:nvPr/>
        </p:nvSpPr>
        <p:spPr>
          <a:xfrm>
            <a:off x="4548227" y="4445012"/>
            <a:ext cx="533232" cy="12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26" y="1267817"/>
            <a:ext cx="2201373" cy="10673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1639" y="2385587"/>
            <a:ext cx="308695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latin typeface="XCCW Joined 10a" panose="03050602040000000000" pitchFamily="66" charset="0"/>
              </a:rPr>
              <a:t>Cam</a:t>
            </a:r>
            <a:r>
              <a:rPr lang="en-GB" sz="1050" dirty="0">
                <a:latin typeface="XCCW Joined 10a" panose="03050602040000000000" pitchFamily="66" charset="0"/>
              </a:rPr>
              <a:t> toys are hand powered mechanical toys. Rotary (circular) motion turns the handle and the </a:t>
            </a:r>
            <a:r>
              <a:rPr lang="en-GB" sz="1050" b="1" dirty="0">
                <a:latin typeface="XCCW Joined 10a" panose="03050602040000000000" pitchFamily="66" charset="0"/>
              </a:rPr>
              <a:t>shaft</a:t>
            </a:r>
            <a:r>
              <a:rPr lang="en-GB" sz="1050" dirty="0">
                <a:latin typeface="XCCW Joined 10a" panose="03050602040000000000" pitchFamily="66" charset="0"/>
              </a:rPr>
              <a:t> turns the cam round. This hits the </a:t>
            </a:r>
            <a:r>
              <a:rPr lang="en-GB" sz="1050" b="1" dirty="0">
                <a:latin typeface="XCCW Joined 10a" panose="03050602040000000000" pitchFamily="66" charset="0"/>
              </a:rPr>
              <a:t>follower</a:t>
            </a:r>
            <a:r>
              <a:rPr lang="en-GB" sz="1050" dirty="0">
                <a:latin typeface="XCCW Joined 10a" panose="03050602040000000000" pitchFamily="66" charset="0"/>
              </a:rPr>
              <a:t> and moves it in a linear (up and down) motion. The </a:t>
            </a:r>
            <a:r>
              <a:rPr lang="en-GB" sz="1050" b="1" dirty="0">
                <a:latin typeface="XCCW Joined 10a" panose="03050602040000000000" pitchFamily="66" charset="0"/>
              </a:rPr>
              <a:t>slider</a:t>
            </a:r>
            <a:r>
              <a:rPr lang="en-GB" sz="1050" dirty="0">
                <a:latin typeface="XCCW Joined 10a" panose="03050602040000000000" pitchFamily="66" charset="0"/>
              </a:rPr>
              <a:t> that is attached to the follower therefore moves in an up and down motion causing the toy to move in the same motion.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963" y="1298001"/>
            <a:ext cx="1293180" cy="103720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49591" y="2399062"/>
            <a:ext cx="23218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XCCW Joined 10a" panose="03050602040000000000" pitchFamily="66" charset="0"/>
              </a:rPr>
              <a:t>Different shaped </a:t>
            </a:r>
            <a:r>
              <a:rPr lang="en-GB" sz="1050" b="1" dirty="0">
                <a:latin typeface="XCCW Joined 10a" panose="03050602040000000000" pitchFamily="66" charset="0"/>
              </a:rPr>
              <a:t>cams</a:t>
            </a:r>
            <a:r>
              <a:rPr lang="en-GB" sz="1050" dirty="0">
                <a:latin typeface="XCCW Joined 10a" panose="03050602040000000000" pitchFamily="66" charset="0"/>
              </a:rPr>
              <a:t> create different types of movement.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latin typeface="XCCW Joined 10a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XCCW Joined 10a" panose="03050602040000000000" pitchFamily="66" charset="0"/>
              </a:rPr>
              <a:t>Smooth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XCCW Joined 10a" panose="03050602040000000000" pitchFamily="66" charset="0"/>
              </a:rPr>
              <a:t>Bumpy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XCCW Joined 10a" panose="03050602040000000000" pitchFamily="66" charset="0"/>
              </a:rPr>
              <a:t>Jerky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XCCW Joined 10a" panose="03050602040000000000" pitchFamily="66" charset="0"/>
              </a:rPr>
              <a:t>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XCCW Joined 10a" panose="03050602040000000000" pitchFamily="66" charset="0"/>
              </a:rPr>
              <a:t>Slow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XCCW Joined 10a" panose="03050602040000000000" pitchFamily="66" charset="0"/>
              </a:rPr>
              <a:t>Even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56" y="4169997"/>
            <a:ext cx="725910" cy="8897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5289" y="5159297"/>
            <a:ext cx="16192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XCCW Joined 10a" panose="03050602040000000000" pitchFamily="66" charset="0"/>
              </a:rPr>
              <a:t>Coping saws have</a:t>
            </a:r>
          </a:p>
          <a:p>
            <a:r>
              <a:rPr lang="en-GB" sz="1000" dirty="0">
                <a:latin typeface="XCCW Joined 10a" panose="03050602040000000000" pitchFamily="66" charset="0"/>
              </a:rPr>
              <a:t>thin and narrow blades which are used for cutting curved shapes.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6BCD7-BDEE-49D5-9EA8-AC3E30F03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426" y="4170183"/>
            <a:ext cx="735145" cy="735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8F0667-4F9D-4DD2-9394-91E94BA12630}"/>
              </a:ext>
            </a:extLst>
          </p:cNvPr>
          <p:cNvSpPr/>
          <p:nvPr/>
        </p:nvSpPr>
        <p:spPr>
          <a:xfrm>
            <a:off x="2384508" y="4952791"/>
            <a:ext cx="1895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XCCW Joined 10a" panose="03050602040000000000" pitchFamily="66" charset="0"/>
              </a:rPr>
              <a:t>Screws have a spiral pattern called a thread which runs around the screw making sure it fastens securely into wood.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0DDBF-7487-405E-B690-1A1FD1D96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886" y="4175498"/>
            <a:ext cx="735146" cy="7351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D9E2B7-C72F-45B5-B67F-BB1B5683A0AE}"/>
              </a:ext>
            </a:extLst>
          </p:cNvPr>
          <p:cNvSpPr/>
          <p:nvPr/>
        </p:nvSpPr>
        <p:spPr>
          <a:xfrm>
            <a:off x="4222765" y="4973009"/>
            <a:ext cx="1824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XCCW Joined 10a" panose="03050602040000000000" pitchFamily="66" charset="0"/>
              </a:rPr>
              <a:t>Screwdrivers drive the screw into the wood. There are different ‘head’ shapes to fit different screws.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74CA-4941-46A4-9DCB-1EF43591E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790" y="4149967"/>
            <a:ext cx="1125561" cy="7755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7D5C04-F336-4576-B07C-452C163E9EA0}"/>
              </a:ext>
            </a:extLst>
          </p:cNvPr>
          <p:cNvSpPr/>
          <p:nvPr/>
        </p:nvSpPr>
        <p:spPr>
          <a:xfrm>
            <a:off x="5850098" y="4992505"/>
            <a:ext cx="1671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XCCW Joined 10a" panose="03050602040000000000" pitchFamily="66" charset="0"/>
              </a:rPr>
              <a:t>A bench hook  enables a piece of wood to be held firmly in position on a workbench while it is cut.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3921C9-839F-4486-B505-9750EEBF8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539" y="1284587"/>
            <a:ext cx="908383" cy="10120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8E67B5-9E36-470E-A82D-8A1DEAC6984F}"/>
              </a:ext>
            </a:extLst>
          </p:cNvPr>
          <p:cNvSpPr/>
          <p:nvPr/>
        </p:nvSpPr>
        <p:spPr>
          <a:xfrm>
            <a:off x="5830187" y="2403716"/>
            <a:ext cx="103992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prstClr val="black"/>
                </a:solidFill>
                <a:latin typeface="XCCW Joined 10a" panose="03050602040000000000" pitchFamily="66" charset="0"/>
              </a:rPr>
              <a:t>Designers use </a:t>
            </a:r>
            <a:r>
              <a:rPr lang="en-GB" sz="1050" b="1" dirty="0">
                <a:solidFill>
                  <a:prstClr val="black"/>
                </a:solidFill>
                <a:latin typeface="XCCW Joined 10a" panose="03050602040000000000" pitchFamily="66" charset="0"/>
              </a:rPr>
              <a:t>exploded diagrams </a:t>
            </a:r>
            <a:r>
              <a:rPr lang="en-GB" sz="1050" dirty="0">
                <a:solidFill>
                  <a:prstClr val="black"/>
                </a:solidFill>
                <a:latin typeface="XCCW Joined 10a" panose="03050602040000000000" pitchFamily="66" charset="0"/>
              </a:rPr>
              <a:t>to show users how to make their products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50C118CE-3AE0-4CC5-A97D-97A372BF6CA7}"/>
</file>

<file path=customXml/itemProps2.xml><?xml version="1.0" encoding="utf-8"?>
<ds:datastoreItem xmlns:ds="http://schemas.openxmlformats.org/officeDocument/2006/customXml" ds:itemID="{0FEDD77D-7F46-4D07-B09D-5DCE9B09E7FA}"/>
</file>

<file path=customXml/itemProps3.xml><?xml version="1.0" encoding="utf-8"?>
<ds:datastoreItem xmlns:ds="http://schemas.openxmlformats.org/officeDocument/2006/customXml" ds:itemID="{3B4A451C-896F-4D9B-9859-CEEF3656AF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236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51</cp:revision>
  <cp:lastPrinted>2022-01-17T11:20:45Z</cp:lastPrinted>
  <dcterms:created xsi:type="dcterms:W3CDTF">2022-01-17T11:18:33Z</dcterms:created>
  <dcterms:modified xsi:type="dcterms:W3CDTF">2022-10-22T16:16:20Z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