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.xml" ContentType="application/vnd.openxmlformats-officedocument.presentationml.slide+xml"/>
  <Override PartName="/ppt/slideMasters/slideMaster1.xml" ContentType="application/vnd.openxmlformats-officedocument.presentationml.slideMaster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1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5.xml" ContentType="application/vnd.openxmlformats-officedocument.presentationml.slideLayout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viewProps.xml" ContentType="application/vnd.openxmlformats-officedocument.presentationml.viewProps+xml"/>
  <Override PartName="/ppt/presProps.xml" ContentType="application/vnd.openxmlformats-officedocument.presentationml.presProps+xml"/>
  <Override PartName="/docProps/app.xml" ContentType="application/vnd.openxmlformats-officedocument.extended-properties+xml"/>
  <Override PartName="/docProps/core.xml" ContentType="application/vnd.openxmlformats-package.core-properties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4660"/>
  </p:normalViewPr>
  <p:slideViewPr>
    <p:cSldViewPr snapToGrid="0">
      <p:cViewPr varScale="1">
        <p:scale>
          <a:sx n="80" d="100"/>
          <a:sy n="80" d="100"/>
        </p:scale>
        <p:origin x="904" y="4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customXml" Target="../customXml/item2.xml"/><Relationship Id="rId3" Type="http://schemas.openxmlformats.org/officeDocument/2006/relationships/presProps" Target="presProps.xml"/><Relationship Id="rId7" Type="http://schemas.openxmlformats.org/officeDocument/2006/relationships/customXml" Target="../customXml/item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Relationship Id="rId9" Type="http://schemas.openxmlformats.org/officeDocument/2006/relationships/customXml" Target="../customXml/item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F91ED1-E5E7-4BB0-A611-E59D4C5852C9}" type="datetimeFigureOut">
              <a:rPr lang="en-GB" smtClean="0"/>
              <a:t>03/09/2023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D9C1B3-5926-47E9-8379-08EF49B8AF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14482469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F91ED1-E5E7-4BB0-A611-E59D4C5852C9}" type="datetimeFigureOut">
              <a:rPr lang="en-GB" smtClean="0"/>
              <a:t>03/09/2023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D9C1B3-5926-47E9-8379-08EF49B8AF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41462924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F91ED1-E5E7-4BB0-A611-E59D4C5852C9}" type="datetimeFigureOut">
              <a:rPr lang="en-GB" smtClean="0"/>
              <a:t>03/09/2023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D9C1B3-5926-47E9-8379-08EF49B8AF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5741411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F91ED1-E5E7-4BB0-A611-E59D4C5852C9}" type="datetimeFigureOut">
              <a:rPr lang="en-GB" smtClean="0"/>
              <a:t>03/09/2023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D9C1B3-5926-47E9-8379-08EF49B8AF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93204533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F91ED1-E5E7-4BB0-A611-E59D4C5852C9}" type="datetimeFigureOut">
              <a:rPr lang="en-GB" smtClean="0"/>
              <a:t>03/09/2023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D9C1B3-5926-47E9-8379-08EF49B8AF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50607537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F91ED1-E5E7-4BB0-A611-E59D4C5852C9}" type="datetimeFigureOut">
              <a:rPr lang="en-GB" smtClean="0"/>
              <a:t>03/09/2023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D9C1B3-5926-47E9-8379-08EF49B8AF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17446876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F91ED1-E5E7-4BB0-A611-E59D4C5852C9}" type="datetimeFigureOut">
              <a:rPr lang="en-GB" smtClean="0"/>
              <a:t>03/09/2023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D9C1B3-5926-47E9-8379-08EF49B8AF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58518005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F91ED1-E5E7-4BB0-A611-E59D4C5852C9}" type="datetimeFigureOut">
              <a:rPr lang="en-GB" smtClean="0"/>
              <a:t>03/09/2023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D9C1B3-5926-47E9-8379-08EF49B8AF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02008934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F91ED1-E5E7-4BB0-A611-E59D4C5852C9}" type="datetimeFigureOut">
              <a:rPr lang="en-GB" smtClean="0"/>
              <a:t>03/09/2023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D9C1B3-5926-47E9-8379-08EF49B8AF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47815280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F91ED1-E5E7-4BB0-A611-E59D4C5852C9}" type="datetimeFigureOut">
              <a:rPr lang="en-GB" smtClean="0"/>
              <a:t>03/09/2023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D9C1B3-5926-47E9-8379-08EF49B8AF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35754910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7F91ED1-E5E7-4BB0-A611-E59D4C5852C9}" type="datetimeFigureOut">
              <a:rPr lang="en-GB" smtClean="0"/>
              <a:t>03/09/2023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D9C1B3-5926-47E9-8379-08EF49B8AFE8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2374165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7F91ED1-E5E7-4BB0-A611-E59D4C5852C9}" type="datetimeFigureOut">
              <a:rPr lang="en-GB" smtClean="0"/>
              <a:t>03/09/2023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9D9C1B3-5926-47E9-8379-08EF49B8AFE8}" type="slidenum">
              <a:rPr lang="en-GB" smtClean="0"/>
              <a:t>‹#›</a:t>
            </a:fld>
            <a:endParaRPr lang="en-GB"/>
          </a:p>
        </p:txBody>
      </p:sp>
      <p:pic>
        <p:nvPicPr>
          <p:cNvPr id="7" name="Picture 6"/>
          <p:cNvPicPr>
            <a:picLocks noChangeAspect="1"/>
          </p:cNvPicPr>
          <p:nvPr userDrawn="1"/>
        </p:nvPicPr>
        <p:blipFill>
          <a:blip r:embed="rId13"/>
          <a:stretch>
            <a:fillRect/>
          </a:stretch>
        </p:blipFill>
        <p:spPr>
          <a:xfrm>
            <a:off x="-397" y="-6394"/>
            <a:ext cx="9144793" cy="6870787"/>
          </a:xfrm>
          <a:prstGeom prst="rect">
            <a:avLst/>
          </a:prstGeom>
        </p:spPr>
      </p:pic>
      <p:sp>
        <p:nvSpPr>
          <p:cNvPr id="8" name="Rounded Rectangle 7"/>
          <p:cNvSpPr/>
          <p:nvPr userDrawn="1"/>
        </p:nvSpPr>
        <p:spPr>
          <a:xfrm>
            <a:off x="548640" y="365126"/>
            <a:ext cx="8203474" cy="6061800"/>
          </a:xfrm>
          <a:prstGeom prst="round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32926478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png"/><Relationship Id="rId3" Type="http://schemas.openxmlformats.org/officeDocument/2006/relationships/image" Target="../media/image3.png"/><Relationship Id="rId7" Type="http://schemas.openxmlformats.org/officeDocument/2006/relationships/image" Target="../media/image7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Relationship Id="rId9" Type="http://schemas.openxmlformats.org/officeDocument/2006/relationships/image" Target="../media/image9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extBox 10"/>
          <p:cNvSpPr txBox="1"/>
          <p:nvPr/>
        </p:nvSpPr>
        <p:spPr>
          <a:xfrm>
            <a:off x="936755" y="515681"/>
            <a:ext cx="705269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>
                <a:solidFill>
                  <a:schemeClr val="accent4">
                    <a:lumMod val="50000"/>
                  </a:schemeClr>
                </a:solidFill>
                <a:latin typeface="XCCW Joined 10a" panose="03050602040000000000" pitchFamily="66" charset="0"/>
              </a:rPr>
              <a:t>Art Knowledge Organiser- Drawing and painting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6719859" y="863577"/>
            <a:ext cx="1984332" cy="61555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600" dirty="0">
                <a:solidFill>
                  <a:schemeClr val="accent4">
                    <a:lumMod val="50000"/>
                  </a:schemeClr>
                </a:solidFill>
                <a:latin typeface="XCCW Joined 10a" panose="03050602040000000000" pitchFamily="66" charset="0"/>
              </a:rPr>
              <a:t>Glossary</a:t>
            </a:r>
          </a:p>
          <a:p>
            <a:endParaRPr lang="en-GB" sz="1600" dirty="0">
              <a:solidFill>
                <a:schemeClr val="accent4">
                  <a:lumMod val="50000"/>
                </a:schemeClr>
              </a:solidFill>
              <a:latin typeface="XCCW Joined 10a" panose="03050602040000000000" pitchFamily="66" charset="0"/>
            </a:endParaRPr>
          </a:p>
          <a:p>
            <a:r>
              <a:rPr lang="en-GB" sz="1000" b="1" dirty="0">
                <a:latin typeface="XCCW Joined 10a" panose="03050602040000000000" pitchFamily="66" charset="0"/>
              </a:rPr>
              <a:t>Baroque- </a:t>
            </a:r>
            <a:r>
              <a:rPr lang="en-GB" sz="1000" dirty="0">
                <a:latin typeface="XCCW Joined 10a" panose="03050602040000000000" pitchFamily="66" charset="0"/>
              </a:rPr>
              <a:t>an art movement featuring religious themes.</a:t>
            </a:r>
          </a:p>
          <a:p>
            <a:endParaRPr lang="en-GB" sz="1000" b="1" dirty="0">
              <a:latin typeface="XCCW Joined 10a" panose="03050602040000000000" pitchFamily="66" charset="0"/>
            </a:endParaRPr>
          </a:p>
          <a:p>
            <a:r>
              <a:rPr lang="en-GB" sz="1000" b="1" dirty="0">
                <a:latin typeface="XCCW Joined 10a" panose="03050602040000000000" pitchFamily="66" charset="0"/>
              </a:rPr>
              <a:t>Classical- </a:t>
            </a:r>
            <a:r>
              <a:rPr lang="en-GB" sz="1000" dirty="0">
                <a:latin typeface="XCCW Joined 10a" panose="03050602040000000000" pitchFamily="66" charset="0"/>
              </a:rPr>
              <a:t>artwork that draws inspiration from ancient Rome or ancient Greece</a:t>
            </a:r>
            <a:endParaRPr lang="en-GB" sz="1000" b="1" dirty="0">
              <a:latin typeface="XCCW Joined 10a" panose="03050602040000000000" pitchFamily="66" charset="0"/>
            </a:endParaRPr>
          </a:p>
          <a:p>
            <a:endParaRPr lang="en-GB" sz="1000" b="1" dirty="0">
              <a:latin typeface="XCCW Joined 10a" panose="03050602040000000000" pitchFamily="66" charset="0"/>
            </a:endParaRPr>
          </a:p>
          <a:p>
            <a:r>
              <a:rPr lang="en-GB" sz="1000" b="1" dirty="0">
                <a:latin typeface="XCCW Joined 10a" panose="03050602040000000000" pitchFamily="66" charset="0"/>
              </a:rPr>
              <a:t>Portrait</a:t>
            </a:r>
            <a:r>
              <a:rPr lang="en-GB" sz="1000" dirty="0">
                <a:latin typeface="XCCW Joined 10a" panose="03050602040000000000" pitchFamily="66" charset="0"/>
              </a:rPr>
              <a:t>- A drawing or painting of the head and shoulders</a:t>
            </a:r>
          </a:p>
          <a:p>
            <a:endParaRPr lang="en-GB" sz="1000" b="1" dirty="0">
              <a:latin typeface="XCCW Joined 10a" panose="03050602040000000000" pitchFamily="66" charset="0"/>
            </a:endParaRPr>
          </a:p>
          <a:p>
            <a:r>
              <a:rPr lang="en-GB" sz="1000" b="1" dirty="0">
                <a:latin typeface="XCCW Joined 10a" panose="03050602040000000000" pitchFamily="66" charset="0"/>
              </a:rPr>
              <a:t>Renaissance</a:t>
            </a:r>
            <a:r>
              <a:rPr lang="en-GB" sz="1000" dirty="0">
                <a:latin typeface="XCCW Joined 10a" panose="03050602040000000000" pitchFamily="66" charset="0"/>
              </a:rPr>
              <a:t>- An art movement popular during Tudor times. It borrowed ideas form the classical art movement. </a:t>
            </a:r>
          </a:p>
          <a:p>
            <a:endParaRPr lang="en-GB" sz="1000" dirty="0">
              <a:latin typeface="XCCW Joined 10a" panose="03050602040000000000" pitchFamily="66" charset="0"/>
            </a:endParaRPr>
          </a:p>
          <a:p>
            <a:r>
              <a:rPr lang="en-GB" sz="1000" b="1" dirty="0" err="1">
                <a:latin typeface="XCCW Joined 10a" panose="03050602040000000000" pitchFamily="66" charset="0"/>
              </a:rPr>
              <a:t>Rococco</a:t>
            </a:r>
            <a:r>
              <a:rPr lang="en-GB" sz="1000" b="1" dirty="0">
                <a:latin typeface="XCCW Joined 10a" panose="03050602040000000000" pitchFamily="66" charset="0"/>
              </a:rPr>
              <a:t>- </a:t>
            </a:r>
            <a:r>
              <a:rPr lang="en-GB" sz="1000" dirty="0">
                <a:latin typeface="XCCW Joined 10a" panose="03050602040000000000" pitchFamily="66" charset="0"/>
              </a:rPr>
              <a:t>An </a:t>
            </a:r>
            <a:r>
              <a:rPr lang="en-GB" sz="1000" b="1" dirty="0">
                <a:latin typeface="XCCW Joined 10a" panose="03050602040000000000" pitchFamily="66" charset="0"/>
              </a:rPr>
              <a:t>o</a:t>
            </a:r>
            <a:r>
              <a:rPr lang="en-GB" sz="1000" dirty="0">
                <a:latin typeface="XCCW Joined 10a" panose="03050602040000000000" pitchFamily="66" charset="0"/>
              </a:rPr>
              <a:t>rnamental style of art</a:t>
            </a:r>
          </a:p>
          <a:p>
            <a:endParaRPr lang="en-GB" sz="1000" b="1" dirty="0">
              <a:latin typeface="XCCW Joined 10a" panose="03050602040000000000" pitchFamily="66" charset="0"/>
            </a:endParaRPr>
          </a:p>
          <a:p>
            <a:r>
              <a:rPr lang="en-GB" sz="1000" b="1" dirty="0">
                <a:latin typeface="XCCW Joined 10a" panose="03050602040000000000" pitchFamily="66" charset="0"/>
              </a:rPr>
              <a:t>Smudging</a:t>
            </a:r>
            <a:r>
              <a:rPr lang="en-GB" sz="1000" dirty="0">
                <a:latin typeface="XCCW Joined 10a" panose="03050602040000000000" pitchFamily="66" charset="0"/>
              </a:rPr>
              <a:t>-A technique where you rub the pastel or pencil to soften the edges.</a:t>
            </a:r>
          </a:p>
          <a:p>
            <a:endParaRPr lang="en-GB" sz="1000" dirty="0">
              <a:latin typeface="XCCW Joined 10a" panose="03050602040000000000" pitchFamily="66" charset="0"/>
            </a:endParaRPr>
          </a:p>
          <a:p>
            <a:r>
              <a:rPr lang="en-GB" sz="1000" b="1" dirty="0">
                <a:latin typeface="XCCW Joined 10a" panose="03050602040000000000" pitchFamily="66" charset="0"/>
              </a:rPr>
              <a:t>Tone- </a:t>
            </a:r>
            <a:r>
              <a:rPr lang="en-GB" sz="1000" dirty="0">
                <a:latin typeface="XCCW Joined 10a" panose="03050602040000000000" pitchFamily="66" charset="0"/>
              </a:rPr>
              <a:t>Light and dark areas</a:t>
            </a:r>
          </a:p>
          <a:p>
            <a:endParaRPr lang="en-GB" sz="1000" dirty="0">
              <a:latin typeface="XCCW Joined 10a" panose="03050602040000000000" pitchFamily="66" charset="0"/>
            </a:endParaRPr>
          </a:p>
          <a:p>
            <a:r>
              <a:rPr lang="en-GB" sz="1000" b="1" dirty="0">
                <a:latin typeface="XCCW Joined 10a" panose="03050602040000000000" pitchFamily="66" charset="0"/>
              </a:rPr>
              <a:t>Texture-</a:t>
            </a:r>
            <a:r>
              <a:rPr lang="en-GB" sz="1000" dirty="0">
                <a:latin typeface="XCCW Joined 10a" panose="03050602040000000000" pitchFamily="66" charset="0"/>
              </a:rPr>
              <a:t> How something feels</a:t>
            </a:r>
          </a:p>
          <a:p>
            <a:endParaRPr lang="en-GB" sz="1600" dirty="0">
              <a:solidFill>
                <a:schemeClr val="accent4">
                  <a:lumMod val="50000"/>
                </a:schemeClr>
              </a:solidFill>
              <a:latin typeface="XCCW Joined 10a" panose="03050602040000000000" pitchFamily="66" charset="0"/>
            </a:endParaRPr>
          </a:p>
          <a:p>
            <a:endParaRPr lang="en-GB" sz="1600" dirty="0">
              <a:solidFill>
                <a:schemeClr val="accent4">
                  <a:lumMod val="50000"/>
                </a:schemeClr>
              </a:solidFill>
              <a:latin typeface="XCCW Joined 10a" panose="03050602040000000000" pitchFamily="66" charset="0"/>
            </a:endParaRPr>
          </a:p>
        </p:txBody>
      </p:sp>
      <p:pic>
        <p:nvPicPr>
          <p:cNvPr id="16" name="Picture 1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35580" y="3918616"/>
            <a:ext cx="1084185" cy="1414620"/>
          </a:xfrm>
          <a:prstGeom prst="rect">
            <a:avLst/>
          </a:prstGeom>
        </p:spPr>
      </p:pic>
      <p:sp>
        <p:nvSpPr>
          <p:cNvPr id="22" name="TextBox 21"/>
          <p:cNvSpPr txBox="1"/>
          <p:nvPr/>
        </p:nvSpPr>
        <p:spPr>
          <a:xfrm>
            <a:off x="780946" y="5403600"/>
            <a:ext cx="209818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000" dirty="0">
                <a:latin typeface="XCCW Joined 10a" panose="03050602040000000000" pitchFamily="66" charset="0"/>
              </a:rPr>
              <a:t>You can use grid lines to help draw the face with accurate proportions.</a:t>
            </a:r>
            <a:endParaRPr lang="en-GB" sz="1000" dirty="0"/>
          </a:p>
        </p:txBody>
      </p:sp>
      <p:sp>
        <p:nvSpPr>
          <p:cNvPr id="24" name="TextBox 23"/>
          <p:cNvSpPr txBox="1"/>
          <p:nvPr/>
        </p:nvSpPr>
        <p:spPr>
          <a:xfrm>
            <a:off x="5275093" y="5172768"/>
            <a:ext cx="1444766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000" dirty="0">
                <a:latin typeface="XCCW Joined 10a" panose="03050602040000000000" pitchFamily="66" charset="0"/>
              </a:rPr>
              <a:t>The skin has different </a:t>
            </a:r>
            <a:r>
              <a:rPr lang="en-GB" sz="1000" b="1" dirty="0">
                <a:latin typeface="XCCW Joined 10a" panose="03050602040000000000" pitchFamily="66" charset="0"/>
              </a:rPr>
              <a:t>tones.. </a:t>
            </a:r>
            <a:r>
              <a:rPr lang="en-GB" sz="1000" dirty="0">
                <a:latin typeface="XCCW Joined 10a" panose="03050602040000000000" pitchFamily="66" charset="0"/>
              </a:rPr>
              <a:t>Some people have more of a yellow, red or blue base to their skin tone. </a:t>
            </a:r>
            <a:endParaRPr lang="en-GB" sz="1000" dirty="0"/>
          </a:p>
        </p:txBody>
      </p:sp>
      <p:sp>
        <p:nvSpPr>
          <p:cNvPr id="30" name="Rectangle 29"/>
          <p:cNvSpPr/>
          <p:nvPr/>
        </p:nvSpPr>
        <p:spPr>
          <a:xfrm>
            <a:off x="2765278" y="4725715"/>
            <a:ext cx="2436722" cy="178510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000" dirty="0">
                <a:latin typeface="XCCW Joined 10a" panose="03050602040000000000" pitchFamily="66" charset="0"/>
              </a:rPr>
              <a:t>Smooth textures like those seen on skin can be shown by using </a:t>
            </a:r>
            <a:r>
              <a:rPr lang="en-GB" sz="1000" b="1" dirty="0">
                <a:latin typeface="XCCW Joined 10a" panose="03050602040000000000" pitchFamily="66" charset="0"/>
              </a:rPr>
              <a:t>smudging</a:t>
            </a:r>
            <a:r>
              <a:rPr lang="en-GB" sz="1000" dirty="0">
                <a:latin typeface="XCCW Joined 10a" panose="03050602040000000000" pitchFamily="66" charset="0"/>
              </a:rPr>
              <a:t> and rubbing out. </a:t>
            </a:r>
          </a:p>
          <a:p>
            <a:endParaRPr lang="en-GB" sz="1000" dirty="0">
              <a:latin typeface="XCCW Joined 10a" panose="03050602040000000000" pitchFamily="66" charset="0"/>
            </a:endParaRPr>
          </a:p>
          <a:p>
            <a:r>
              <a:rPr lang="en-GB" sz="1000" dirty="0">
                <a:latin typeface="XCCW Joined 10a" panose="03050602040000000000" pitchFamily="66" charset="0"/>
              </a:rPr>
              <a:t>Rough </a:t>
            </a:r>
            <a:r>
              <a:rPr lang="en-GB" sz="1000" b="1" dirty="0">
                <a:latin typeface="XCCW Joined 10a" panose="03050602040000000000" pitchFamily="66" charset="0"/>
              </a:rPr>
              <a:t>textures</a:t>
            </a:r>
            <a:r>
              <a:rPr lang="en-GB" sz="1000" dirty="0">
                <a:latin typeface="XCCW Joined 10a" panose="03050602040000000000" pitchFamily="66" charset="0"/>
              </a:rPr>
              <a:t> like those seen on hair can be shown with multi directional marks and lines and varying pressure or pencil grades</a:t>
            </a:r>
          </a:p>
          <a:p>
            <a:endParaRPr lang="en-GB" sz="1000" dirty="0">
              <a:latin typeface="XCCW Joined 10a" panose="03050602040000000000" pitchFamily="66" charset="0"/>
            </a:endParaRPr>
          </a:p>
        </p:txBody>
      </p:sp>
      <p:pic>
        <p:nvPicPr>
          <p:cNvPr id="31" name="Picture 30"/>
          <p:cNvPicPr>
            <a:picLocks noChangeAspect="1"/>
          </p:cNvPicPr>
          <p:nvPr/>
        </p:nvPicPr>
        <p:blipFill rotWithShape="1">
          <a:blip r:embed="rId3"/>
          <a:srcRect r="35937" b="-1797"/>
          <a:stretch/>
        </p:blipFill>
        <p:spPr>
          <a:xfrm>
            <a:off x="3195229" y="4077802"/>
            <a:ext cx="1522473" cy="647913"/>
          </a:xfrm>
          <a:prstGeom prst="rect">
            <a:avLst/>
          </a:prstGeom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1F38D62A-347C-4BD0-968A-C707CA761C9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74215" y="1061694"/>
            <a:ext cx="930644" cy="1392768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4CA15D84-5690-48B8-AFBD-BFFF88CCAEBE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37356" t="17635" r="41804" b="63162"/>
          <a:stretch/>
        </p:blipFill>
        <p:spPr>
          <a:xfrm>
            <a:off x="1806795" y="4085435"/>
            <a:ext cx="839054" cy="1131250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43589849-3159-432E-9B58-0D182749A410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719765" y="1055050"/>
            <a:ext cx="1390796" cy="1392767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78867641-4404-498F-9808-485C51E9A56F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3155328" y="1061694"/>
            <a:ext cx="1421263" cy="1378490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542C0ABD-1964-46C7-9532-D7C3EBAEA926}"/>
              </a:ext>
            </a:extLst>
          </p:cNvPr>
          <p:cNvSpPr txBox="1"/>
          <p:nvPr/>
        </p:nvSpPr>
        <p:spPr>
          <a:xfrm>
            <a:off x="667088" y="2522631"/>
            <a:ext cx="4183207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100" dirty="0">
                <a:latin typeface="XCCW Joined 10a" panose="03050602040000000000" pitchFamily="66" charset="0"/>
              </a:rPr>
              <a:t>Kehinde Whiley is a black American </a:t>
            </a:r>
            <a:r>
              <a:rPr lang="en-GB" sz="1100" b="1" dirty="0">
                <a:latin typeface="XCCW Joined 10a" panose="03050602040000000000" pitchFamily="66" charset="0"/>
              </a:rPr>
              <a:t>portrait</a:t>
            </a:r>
            <a:r>
              <a:rPr lang="en-GB" sz="1100" dirty="0">
                <a:latin typeface="XCCW Joined 10a" panose="03050602040000000000" pitchFamily="66" charset="0"/>
              </a:rPr>
              <a:t> painter. He is best known for his realistic images of African-Americans inserted into </a:t>
            </a:r>
            <a:r>
              <a:rPr lang="en-GB" sz="1100" b="1" dirty="0">
                <a:latin typeface="XCCW Joined 10a" panose="03050602040000000000" pitchFamily="66" charset="0"/>
              </a:rPr>
              <a:t>classical</a:t>
            </a:r>
            <a:r>
              <a:rPr lang="en-GB" sz="1100" dirty="0">
                <a:latin typeface="XCCW Joined 10a" panose="03050602040000000000" pitchFamily="66" charset="0"/>
              </a:rPr>
              <a:t>  paintings. He draws inspiration from many different art movements </a:t>
            </a:r>
            <a:r>
              <a:rPr lang="en-GB" sz="1100" dirty="0" err="1">
                <a:latin typeface="XCCW Joined 10a" panose="03050602040000000000" pitchFamily="66" charset="0"/>
              </a:rPr>
              <a:t>e,g</a:t>
            </a:r>
            <a:r>
              <a:rPr lang="en-GB" sz="1100" dirty="0">
                <a:latin typeface="XCCW Joined 10a" panose="03050602040000000000" pitchFamily="66" charset="0"/>
              </a:rPr>
              <a:t> Classical, </a:t>
            </a:r>
            <a:r>
              <a:rPr lang="en-GB" sz="1100" b="1" dirty="0">
                <a:latin typeface="XCCW Joined 10a" panose="03050602040000000000" pitchFamily="66" charset="0"/>
              </a:rPr>
              <a:t>Renaissance</a:t>
            </a:r>
            <a:r>
              <a:rPr lang="en-GB" sz="1100" dirty="0">
                <a:latin typeface="XCCW Joined 10a" panose="03050602040000000000" pitchFamily="66" charset="0"/>
              </a:rPr>
              <a:t>, </a:t>
            </a:r>
            <a:r>
              <a:rPr lang="en-GB" sz="1100" b="1" dirty="0" err="1">
                <a:latin typeface="XCCW Joined 10a" panose="03050602040000000000" pitchFamily="66" charset="0"/>
              </a:rPr>
              <a:t>Rococco</a:t>
            </a:r>
            <a:r>
              <a:rPr lang="en-GB" sz="1100" dirty="0">
                <a:latin typeface="XCCW Joined 10a" panose="03050602040000000000" pitchFamily="66" charset="0"/>
              </a:rPr>
              <a:t> and </a:t>
            </a:r>
            <a:r>
              <a:rPr lang="en-GB" sz="1100" b="1" dirty="0">
                <a:latin typeface="XCCW Joined 10a" panose="03050602040000000000" pitchFamily="66" charset="0"/>
              </a:rPr>
              <a:t>Baroque</a:t>
            </a:r>
            <a:r>
              <a:rPr lang="en-GB" sz="1100" dirty="0">
                <a:latin typeface="XCCW Joined 10a" panose="03050602040000000000" pitchFamily="66" charset="0"/>
              </a:rPr>
              <a:t>.</a:t>
            </a:r>
          </a:p>
          <a:p>
            <a:endParaRPr lang="en-GB" sz="1200" dirty="0">
              <a:latin typeface="XCCW Joined 10a" panose="03050602040000000000" pitchFamily="66" charset="0"/>
            </a:endParaRPr>
          </a:p>
          <a:p>
            <a:endParaRPr lang="en-GB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967789D3-D120-4B84-8260-2B523FA7BC3B}"/>
              </a:ext>
            </a:extLst>
          </p:cNvPr>
          <p:cNvPicPr>
            <a:picLocks noChangeAspect="1"/>
          </p:cNvPicPr>
          <p:nvPr/>
        </p:nvPicPr>
        <p:blipFill rotWithShape="1">
          <a:blip r:embed="rId8"/>
          <a:srcRect l="32458" t="22353" r="30121" b="47307"/>
          <a:stretch/>
        </p:blipFill>
        <p:spPr>
          <a:xfrm>
            <a:off x="5416517" y="4066238"/>
            <a:ext cx="1072766" cy="1084312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0370BDE5-B006-43D8-9223-A7247FE79AF2}"/>
              </a:ext>
            </a:extLst>
          </p:cNvPr>
          <p:cNvPicPr>
            <a:picLocks noChangeAspect="1"/>
          </p:cNvPicPr>
          <p:nvPr/>
        </p:nvPicPr>
        <p:blipFill rotWithShape="1">
          <a:blip r:embed="rId9"/>
          <a:srcRect l="7993" r="4520"/>
          <a:stretch/>
        </p:blipFill>
        <p:spPr>
          <a:xfrm>
            <a:off x="5080871" y="1055050"/>
            <a:ext cx="1558468" cy="2118632"/>
          </a:xfrm>
          <a:prstGeom prst="rect">
            <a:avLst/>
          </a:prstGeom>
        </p:spPr>
      </p:pic>
      <p:sp>
        <p:nvSpPr>
          <p:cNvPr id="19" name="Rectangle 18">
            <a:extLst>
              <a:ext uri="{FF2B5EF4-FFF2-40B4-BE49-F238E27FC236}">
                <a16:creationId xmlns:a16="http://schemas.microsoft.com/office/drawing/2014/main" id="{3914813C-B760-4EDC-AFD2-3E7911C54BA7}"/>
              </a:ext>
            </a:extLst>
          </p:cNvPr>
          <p:cNvSpPr/>
          <p:nvPr/>
        </p:nvSpPr>
        <p:spPr>
          <a:xfrm>
            <a:off x="4850295" y="3256129"/>
            <a:ext cx="2007705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100" dirty="0">
                <a:latin typeface="XCCW Joined 10a" panose="03050602040000000000" pitchFamily="66" charset="0"/>
              </a:rPr>
              <a:t>Kehinde was chosen to paint the first black American president. </a:t>
            </a:r>
          </a:p>
        </p:txBody>
      </p:sp>
    </p:spTree>
    <p:extLst>
      <p:ext uri="{BB962C8B-B14F-4D97-AF65-F5344CB8AC3E}">
        <p14:creationId xmlns:p14="http://schemas.microsoft.com/office/powerpoint/2010/main" val="279392190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165082385E536C4BBAD8E53215F6C958" ma:contentTypeVersion="16" ma:contentTypeDescription="Create a new document." ma:contentTypeScope="" ma:versionID="e629aedb26c0bdc50998f9dc435be638">
  <xsd:schema xmlns:xsd="http://www.w3.org/2001/XMLSchema" xmlns:xs="http://www.w3.org/2001/XMLSchema" xmlns:p="http://schemas.microsoft.com/office/2006/metadata/properties" xmlns:ns2="351459db-3b75-47df-a6df-554e6210169d" xmlns:ns3="73522962-7b55-4b97-82cf-24e7999e46ad" targetNamespace="http://schemas.microsoft.com/office/2006/metadata/properties" ma:root="true" ma:fieldsID="7fb0a9ac5de3e1e5dea0d2c6694aecdd" ns2:_="" ns3:_="">
    <xsd:import namespace="351459db-3b75-47df-a6df-554e6210169d"/>
    <xsd:import namespace="73522962-7b55-4b97-82cf-24e7999e46ad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2:MediaLengthInSeconds" minOccurs="0"/>
                <xsd:element ref="ns3:SharedWithUsers" minOccurs="0"/>
                <xsd:element ref="ns3:SharedWithDetails" minOccurs="0"/>
                <xsd:element ref="ns2:lcf76f155ced4ddcb4097134ff3c332f" minOccurs="0"/>
                <xsd:element ref="ns3:TaxCatchAll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ObjectDetectorVersions" minOccurs="0"/>
                <xsd:element ref="ns2:MediaServiceLocation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351459db-3b75-47df-a6df-554e6210169d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0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1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12" nillable="true" ma:displayName="MediaServiceDateTaken" ma:hidden="true" ma:internalName="MediaServiceDateTaken" ma:readOnly="true">
      <xsd:simpleType>
        <xsd:restriction base="dms:Text"/>
      </xsd:simpleType>
    </xsd:element>
    <xsd:element name="MediaLengthInSeconds" ma:index="13" nillable="true" ma:displayName="MediaLengthInSeconds" ma:hidden="true" ma:internalName="MediaLengthInSeconds" ma:readOnly="true">
      <xsd:simpleType>
        <xsd:restriction base="dms:Unknown"/>
      </xsd:simpleType>
    </xsd:element>
    <xsd:element name="lcf76f155ced4ddcb4097134ff3c332f" ma:index="17" nillable="true" ma:taxonomy="true" ma:internalName="lcf76f155ced4ddcb4097134ff3c332f" ma:taxonomyFieldName="MediaServiceImageTags" ma:displayName="Image Tags" ma:readOnly="false" ma:fieldId="{5cf76f15-5ced-4ddc-b409-7134ff3c332f}" ma:taxonomyMulti="true" ma:sspId="4de434f0-ed9b-42bd-875f-ac81a6495ea9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CR" ma:index="19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20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21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ObjectDetectorVersions" ma:index="22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Location" ma:index="23" nillable="true" ma:displayName="Location" ma:indexed="true" ma:internalName="MediaServiceLocation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3522962-7b55-4b97-82cf-24e7999e46ad" elementFormDefault="qualified">
    <xsd:import namespace="http://schemas.microsoft.com/office/2006/documentManagement/types"/>
    <xsd:import namespace="http://schemas.microsoft.com/office/infopath/2007/PartnerControls"/>
    <xsd:element name="SharedWithUsers" ma:index="14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5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18" nillable="true" ma:displayName="Taxonomy Catch All Column" ma:hidden="true" ma:list="{8ac06bbf-12f0-473c-bb7f-affa5d5ad483}" ma:internalName="TaxCatchAll" ma:showField="CatchAllData" ma:web="73522962-7b55-4b97-82cf-24e7999e46ad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cf76f155ced4ddcb4097134ff3c332f xmlns="351459db-3b75-47df-a6df-554e6210169d">
      <Terms xmlns="http://schemas.microsoft.com/office/infopath/2007/PartnerControls"/>
    </lcf76f155ced4ddcb4097134ff3c332f>
    <TaxCatchAll xmlns="73522962-7b55-4b97-82cf-24e7999e46ad" xsi:nil="true"/>
  </documentManagement>
</p:properties>
</file>

<file path=customXml/itemProps1.xml><?xml version="1.0" encoding="utf-8"?>
<ds:datastoreItem xmlns:ds="http://schemas.openxmlformats.org/officeDocument/2006/customXml" ds:itemID="{296414A3-716F-4CDD-9A80-69DCB6FEE6B3}"/>
</file>

<file path=customXml/itemProps2.xml><?xml version="1.0" encoding="utf-8"?>
<ds:datastoreItem xmlns:ds="http://schemas.openxmlformats.org/officeDocument/2006/customXml" ds:itemID="{7BC89BE5-12A6-4F84-87E0-A7AE4EEFA005}"/>
</file>

<file path=customXml/itemProps3.xml><?xml version="1.0" encoding="utf-8"?>
<ds:datastoreItem xmlns:ds="http://schemas.openxmlformats.org/officeDocument/2006/customXml" ds:itemID="{E6F3BB75-04C5-4E46-B6E5-C4E89CD7DD6C}"/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310</TotalTime>
  <Words>213</Words>
  <Application>Microsoft Office PowerPoint</Application>
  <PresentationFormat>On-screen Show (4:3)</PresentationFormat>
  <Paragraphs>25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6" baseType="lpstr">
      <vt:lpstr>Arial</vt:lpstr>
      <vt:lpstr>Calibri</vt:lpstr>
      <vt:lpstr>Calibri Light</vt:lpstr>
      <vt:lpstr>XCCW Joined 10a</vt:lpstr>
      <vt:lpstr>Office Theme</vt:lpstr>
      <vt:lpstr>PowerPoint Presentation</vt:lpstr>
    </vt:vector>
  </TitlesOfParts>
  <Company>St Joseph Catholic Primary School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Pam Carlisle</dc:creator>
  <cp:lastModifiedBy>Pam Carlisle</cp:lastModifiedBy>
  <cp:revision>15</cp:revision>
  <dcterms:created xsi:type="dcterms:W3CDTF">2022-07-19T08:42:16Z</dcterms:created>
  <dcterms:modified xsi:type="dcterms:W3CDTF">2023-09-03T13:04:57Z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0x010100165082385E536C4BBAD8E53215F6C958</vt:lpwstr>
  </property>
</Properties>
</file>