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CW Cursive Writing 10" panose="03050602040000000000" pitchFamily="66" charset="0"/>
      <p:regular r:id="rId9"/>
    </p:embeddedFont>
    <p:embeddedFont>
      <p:font typeface="Sassoon Infant Rg" panose="02000503030000020003" charset="0"/>
      <p:regular r:id="rId10"/>
      <p:bold r:id="rId11"/>
    </p:embeddedFont>
    <p:embeddedFont>
      <p:font typeface="Twinkl" panose="020B0604020202020204" charset="0"/>
      <p:regular r:id="rId12"/>
      <p:bold r:id="rId13"/>
    </p:embeddedFont>
    <p:embeddedFont>
      <p:font typeface="Twinkl SemiBold" charset="0"/>
      <p:bold r:id="rId14"/>
    </p:embeddedFont>
    <p:embeddedFont>
      <p:font typeface="XCCW Joined 10a" panose="03050602040000000000" pitchFamily="66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5B6F9-09CA-48CA-99C0-C17F1BBD7ADF}"/>
              </a:ext>
            </a:extLst>
          </p:cNvPr>
          <p:cNvSpPr txBox="1"/>
          <p:nvPr/>
        </p:nvSpPr>
        <p:spPr>
          <a:xfrm>
            <a:off x="6455220" y="550504"/>
            <a:ext cx="240290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13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pPr defTabSz="342900"/>
            <a:endParaRPr lang="en-GB" sz="130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 defTabSz="342900"/>
            <a:r>
              <a:rPr lang="en-GB" sz="120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3 Dimensional - </a:t>
            </a:r>
            <a:r>
              <a:rPr lang="en-GB" sz="120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Not flat.</a:t>
            </a:r>
          </a:p>
          <a:p>
            <a:pPr defTabSz="342900"/>
            <a:endParaRPr lang="en-GB" sz="120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defTabSz="342900"/>
            <a:r>
              <a:rPr lang="en-GB" sz="120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Dab- </a:t>
            </a:r>
            <a:r>
              <a:rPr lang="en-GB" sz="120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To lightly press</a:t>
            </a:r>
          </a:p>
          <a:p>
            <a:pPr defTabSz="342900"/>
            <a:endParaRPr lang="en-GB" sz="120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defTabSz="342900"/>
            <a:r>
              <a:rPr lang="en-GB" sz="120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Papier mache- </a:t>
            </a:r>
            <a:r>
              <a:rPr lang="en-GB" sz="120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a sculpture made from paper and glue.</a:t>
            </a:r>
          </a:p>
          <a:p>
            <a:pPr defTabSz="342900"/>
            <a:endParaRPr lang="en-GB" sz="12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 defTabSz="342900"/>
            <a:r>
              <a:rPr lang="en-GB" sz="120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Primary colours- </a:t>
            </a:r>
            <a:r>
              <a:rPr lang="en-GB" sz="120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These colours cannot be made by mixing any other colours.</a:t>
            </a:r>
          </a:p>
          <a:p>
            <a:pPr defTabSz="342900"/>
            <a:endParaRPr lang="en-GB" sz="12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defTabSz="342900"/>
            <a:endParaRPr lang="en-GB" sz="12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 defTabSz="342900"/>
            <a:r>
              <a:rPr lang="en-GB" sz="120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Secondary colours</a:t>
            </a:r>
            <a:r>
              <a:rPr lang="en-GB" sz="120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- Made by mixing other colours together.</a:t>
            </a:r>
          </a:p>
          <a:p>
            <a:pPr lvl="0" defTabSz="342900"/>
            <a:endParaRPr lang="en-GB" sz="120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 defTabSz="342900"/>
            <a:r>
              <a:rPr lang="en-GB" sz="120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Sculpture- </a:t>
            </a:r>
            <a:r>
              <a:rPr lang="en-GB" sz="120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A type of art that is not flat. </a:t>
            </a:r>
          </a:p>
          <a:p>
            <a:pPr lvl="0" defTabSz="342900"/>
            <a:endParaRPr lang="en-GB" sz="12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 defTabSz="342900"/>
            <a:r>
              <a:rPr lang="en-GB" sz="120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Sweep</a:t>
            </a:r>
            <a:r>
              <a:rPr lang="en-GB" sz="120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- Move from side to side.</a:t>
            </a:r>
          </a:p>
          <a:p>
            <a:pPr defTabSz="342900"/>
            <a:endParaRPr lang="en-GB" sz="1300" dirty="0">
              <a:solidFill>
                <a:prstClr val="black"/>
              </a:solidFill>
              <a:latin typeface="XCCW Joined 10a" panose="03050602040000000000" pitchFamily="66" charset="0"/>
            </a:endParaRPr>
          </a:p>
          <a:p>
            <a:pPr defTabSz="342900"/>
            <a:endParaRPr lang="en-GB" sz="1300" dirty="0">
              <a:solidFill>
                <a:prstClr val="black"/>
              </a:solidFill>
              <a:latin typeface="XCCW Joined 10a" panose="03050602040000000000" pitchFamily="66" charset="0"/>
            </a:endParaRPr>
          </a:p>
          <a:p>
            <a:pPr defTabSz="342900"/>
            <a:endParaRPr lang="en-GB" sz="975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defTabSz="342900"/>
            <a:endParaRPr lang="en-GB" sz="975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defTabSz="342900"/>
            <a:endParaRPr lang="en-GB" sz="105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CC4F0-D8DD-4505-87AB-89A30870087A}"/>
              </a:ext>
            </a:extLst>
          </p:cNvPr>
          <p:cNvSpPr txBox="1"/>
          <p:nvPr/>
        </p:nvSpPr>
        <p:spPr>
          <a:xfrm>
            <a:off x="734662" y="550504"/>
            <a:ext cx="773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Art Knowledge organiser</a:t>
            </a:r>
          </a:p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Painting and Sculpture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450B3-3B8E-4502-BB2E-3019A28879A2}"/>
              </a:ext>
            </a:extLst>
          </p:cNvPr>
          <p:cNvSpPr/>
          <p:nvPr/>
        </p:nvSpPr>
        <p:spPr>
          <a:xfrm>
            <a:off x="389939" y="2263394"/>
            <a:ext cx="2579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CW Cursive Writing 10" panose="03050602040000000000" pitchFamily="66" charset="0"/>
              </a:rPr>
              <a:t>Primary colours </a:t>
            </a:r>
            <a:r>
              <a:rPr lang="en-GB" sz="1400" dirty="0">
                <a:latin typeface="CCW Cursive Writing 10" panose="03050602040000000000" pitchFamily="66" charset="0"/>
              </a:rPr>
              <a:t>cannot be made by mixing any other colours.</a:t>
            </a:r>
          </a:p>
          <a:p>
            <a:r>
              <a:rPr lang="en-GB" sz="1400" dirty="0">
                <a:latin typeface="CCW Cursive Writing 10" panose="03050602040000000000" pitchFamily="66" charset="0"/>
              </a:rPr>
              <a:t>They are red, yellow and blue.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EAF893-34F1-48B4-A8CC-3CEB90CC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2" y="1222986"/>
            <a:ext cx="2085315" cy="910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FCA25-9CF0-43EA-811B-FDDFF56B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762" y="1255743"/>
            <a:ext cx="2367029" cy="910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49E3F5-F3FA-4627-AB32-3685A5B45DB7}"/>
              </a:ext>
            </a:extLst>
          </p:cNvPr>
          <p:cNvSpPr/>
          <p:nvPr/>
        </p:nvSpPr>
        <p:spPr>
          <a:xfrm>
            <a:off x="2943304" y="2262591"/>
            <a:ext cx="30883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GB" sz="1400" b="1" dirty="0">
                <a:solidFill>
                  <a:srgbClr val="1C1C1C"/>
                </a:solidFill>
                <a:latin typeface="CCW Cursive Writing 10" panose="03050602040000000000" pitchFamily="66" charset="0"/>
              </a:rPr>
              <a:t>Secondary colours </a:t>
            </a:r>
            <a:r>
              <a:rPr lang="en-GB" sz="1400" dirty="0">
                <a:solidFill>
                  <a:srgbClr val="1C1C1C"/>
                </a:solidFill>
                <a:latin typeface="CCW Cursive Writing 10" panose="03050602040000000000" pitchFamily="66" charset="0"/>
              </a:rPr>
              <a:t>are made by mixing other colours.</a:t>
            </a:r>
          </a:p>
          <a:p>
            <a:pPr lvl="0" defTabSz="914400"/>
            <a:r>
              <a:rPr lang="en-GB" sz="1400" dirty="0">
                <a:solidFill>
                  <a:srgbClr val="1C1C1C"/>
                </a:solidFill>
                <a:latin typeface="CCW Cursive Writing 10" panose="03050602040000000000" pitchFamily="66" charset="0"/>
              </a:rPr>
              <a:t>Blue + Yellow = Green</a:t>
            </a:r>
          </a:p>
          <a:p>
            <a:pPr lvl="0" defTabSz="914400"/>
            <a:r>
              <a:rPr lang="en-GB" sz="1400" dirty="0">
                <a:solidFill>
                  <a:srgbClr val="1C1C1C"/>
                </a:solidFill>
                <a:latin typeface="CCW Cursive Writing 10" panose="03050602040000000000" pitchFamily="66" charset="0"/>
              </a:rPr>
              <a:t>Red + Blue = Purple</a:t>
            </a:r>
          </a:p>
          <a:p>
            <a:pPr lvl="0" defTabSz="914400"/>
            <a:r>
              <a:rPr lang="en-GB" sz="1400" dirty="0">
                <a:solidFill>
                  <a:srgbClr val="1C1C1C"/>
                </a:solidFill>
                <a:latin typeface="CCW Cursive Writing 10" panose="03050602040000000000" pitchFamily="66" charset="0"/>
              </a:rPr>
              <a:t>Red + Yellow = Orange</a:t>
            </a:r>
          </a:p>
          <a:p>
            <a:pPr lvl="0" defTabSz="914400"/>
            <a:endParaRPr lang="en-GB" sz="2800" dirty="0">
              <a:solidFill>
                <a:srgbClr val="1C1C1C"/>
              </a:solidFill>
              <a:latin typeface="Twink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EBBD1-9F76-47DF-A2C1-6AA2B6A3ADA9}"/>
              </a:ext>
            </a:extLst>
          </p:cNvPr>
          <p:cNvSpPr/>
          <p:nvPr/>
        </p:nvSpPr>
        <p:spPr>
          <a:xfrm>
            <a:off x="2682997" y="5026295"/>
            <a:ext cx="3778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CW Cursive Writing 10" panose="03050602040000000000" pitchFamily="66" charset="0"/>
              </a:rPr>
              <a:t>Sculpture</a:t>
            </a:r>
            <a:r>
              <a:rPr lang="en-GB" sz="1400" dirty="0">
                <a:latin typeface="CCW Cursive Writing 10" panose="03050602040000000000" pitchFamily="66" charset="0"/>
              </a:rPr>
              <a:t> is a type of art that is 3 dimensional. </a:t>
            </a:r>
            <a:r>
              <a:rPr lang="en-GB" sz="1400" b="1" dirty="0">
                <a:latin typeface="CCW Cursive Writing 10" panose="03050602040000000000" pitchFamily="66" charset="0"/>
              </a:rPr>
              <a:t>Papier mache </a:t>
            </a:r>
            <a:r>
              <a:rPr lang="en-GB" sz="1400" dirty="0">
                <a:latin typeface="CCW Cursive Writing 10" panose="03050602040000000000" pitchFamily="66" charset="0"/>
              </a:rPr>
              <a:t>is a sculpture technique that uses layers of paper and glue.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F351D9-6B1A-4AB4-9126-9B59B2D51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92" y="3843415"/>
            <a:ext cx="1260356" cy="10857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92939E-694A-4B44-AA38-D58FA2DB5B6C}"/>
              </a:ext>
            </a:extLst>
          </p:cNvPr>
          <p:cNvSpPr txBox="1"/>
          <p:nvPr/>
        </p:nvSpPr>
        <p:spPr>
          <a:xfrm>
            <a:off x="389939" y="4979630"/>
            <a:ext cx="2175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CW Cursive Writing 10" panose="03050602040000000000" pitchFamily="66" charset="0"/>
              </a:rPr>
              <a:t>You can </a:t>
            </a:r>
            <a:r>
              <a:rPr lang="en-GB" sz="1400" b="1" dirty="0">
                <a:latin typeface="CCW Cursive Writing 10" panose="03050602040000000000" pitchFamily="66" charset="0"/>
              </a:rPr>
              <a:t>sweep</a:t>
            </a:r>
            <a:r>
              <a:rPr lang="en-GB" sz="1400" dirty="0">
                <a:latin typeface="CCW Cursive Writing 10" panose="03050602040000000000" pitchFamily="66" charset="0"/>
              </a:rPr>
              <a:t> or </a:t>
            </a:r>
            <a:r>
              <a:rPr lang="en-GB" sz="1400" b="1" dirty="0">
                <a:latin typeface="CCW Cursive Writing 10" panose="03050602040000000000" pitchFamily="66" charset="0"/>
              </a:rPr>
              <a:t>dab</a:t>
            </a:r>
            <a:r>
              <a:rPr lang="en-GB" sz="1400" dirty="0">
                <a:latin typeface="CCW Cursive Writing 10" panose="03050602040000000000" pitchFamily="66" charset="0"/>
              </a:rPr>
              <a:t> the paint brush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DF98DA-C96D-4ED6-BFB4-006D02141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81" y="3687468"/>
            <a:ext cx="997809" cy="1292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A2E9B8-986D-4CE9-B025-77C2205C7F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8830" b="1027"/>
          <a:stretch/>
        </p:blipFill>
        <p:spPr>
          <a:xfrm>
            <a:off x="4638601" y="3707981"/>
            <a:ext cx="1592491" cy="12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9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7BE3218C-C004-4408-A888-9937BF041A63}"/>
</file>

<file path=customXml/itemProps2.xml><?xml version="1.0" encoding="utf-8"?>
<ds:datastoreItem xmlns:ds="http://schemas.openxmlformats.org/officeDocument/2006/customXml" ds:itemID="{B2FF8336-62BC-48EA-BDD3-673E0C293F39}"/>
</file>

<file path=customXml/itemProps3.xml><?xml version="1.0" encoding="utf-8"?>
<ds:datastoreItem xmlns:ds="http://schemas.openxmlformats.org/officeDocument/2006/customXml" ds:itemID="{41A4738D-9504-4F69-98FC-69EB6178598E}"/>
</file>

<file path=docProps/app.xml><?xml version="1.0" encoding="utf-8"?>
<Properties xmlns="http://schemas.openxmlformats.org/officeDocument/2006/extended-properties" xmlns:vt="http://schemas.openxmlformats.org/officeDocument/2006/docPropsVTypes">
  <Template>Song PowerPoint Template</Template>
  <TotalTime>368</TotalTime>
  <Words>142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CCW Cursive Writing 10</vt:lpstr>
      <vt:lpstr>Twinkl</vt:lpstr>
      <vt:lpstr>XCCW Joined 10a</vt:lpstr>
      <vt:lpstr>Twinkl SemiBold</vt:lpstr>
      <vt:lpstr>Sassoon Infant Rg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</dc:creator>
  <cp:lastModifiedBy>Pam Carlisle</cp:lastModifiedBy>
  <cp:revision>30</cp:revision>
  <dcterms:created xsi:type="dcterms:W3CDTF">2017-01-26T13:35:55Z</dcterms:created>
  <dcterms:modified xsi:type="dcterms:W3CDTF">2022-07-15T10:31:01Z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