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704" t="43431" r="41111" b="6826"/>
          <a:stretch/>
        </p:blipFill>
        <p:spPr>
          <a:xfrm rot="5400000">
            <a:off x="1520655" y="-1520656"/>
            <a:ext cx="6864689" cy="9906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939" y="1293854"/>
            <a:ext cx="321510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r>
              <a:rPr lang="en-GB" sz="1300" b="1" dirty="0">
                <a:latin typeface="CCW Cursive Writing 10" panose="03050602040000000000" pitchFamily="66" charset="0"/>
              </a:rPr>
              <a:t>Circuit- </a:t>
            </a:r>
            <a:r>
              <a:rPr lang="en-GB" sz="1300" dirty="0">
                <a:latin typeface="CCW Cursive Writing 10" panose="03050602040000000000" pitchFamily="66" charset="0"/>
              </a:rPr>
              <a:t>A complete path for electricity to </a:t>
            </a:r>
            <a:r>
              <a:rPr lang="en-GB" sz="1300">
                <a:latin typeface="CCW Cursive Writing 10" panose="03050602040000000000" pitchFamily="66" charset="0"/>
              </a:rPr>
              <a:t>flow </a:t>
            </a:r>
            <a:r>
              <a:rPr lang="en-GB" sz="1300" smtClean="0">
                <a:latin typeface="CCW Cursive Writing 10" panose="03050602040000000000" pitchFamily="66" charset="0"/>
              </a:rPr>
              <a:t>along.</a:t>
            </a:r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b="1" dirty="0" smtClean="0">
              <a:latin typeface="CCW Cursive Writing 10" panose="03050602040000000000" pitchFamily="66" charset="0"/>
            </a:endParaRPr>
          </a:p>
          <a:p>
            <a:r>
              <a:rPr lang="en-GB" sz="1300" b="1" dirty="0" smtClean="0">
                <a:latin typeface="CCW Cursive Writing 10" panose="03050602040000000000" pitchFamily="66" charset="0"/>
              </a:rPr>
              <a:t>Cross </a:t>
            </a:r>
            <a:r>
              <a:rPr lang="en-GB" sz="1300" b="1" dirty="0">
                <a:latin typeface="CCW Cursive Writing 10" panose="03050602040000000000" pitchFamily="66" charset="0"/>
              </a:rPr>
              <a:t>sectional </a:t>
            </a:r>
            <a:r>
              <a:rPr lang="en-GB" sz="1300" b="1" dirty="0" smtClean="0">
                <a:latin typeface="CCW Cursive Writing 10" panose="03050602040000000000" pitchFamily="66" charset="0"/>
              </a:rPr>
              <a:t>drawing- </a:t>
            </a:r>
            <a:r>
              <a:rPr lang="en-GB" sz="1300" dirty="0" smtClean="0">
                <a:latin typeface="CCW Cursive Writing 10" panose="03050602040000000000" pitchFamily="66" charset="0"/>
              </a:rPr>
              <a:t>This shows </a:t>
            </a:r>
            <a:r>
              <a:rPr lang="en-GB" sz="1300" dirty="0">
                <a:latin typeface="CCW Cursive Writing 10" panose="03050602040000000000" pitchFamily="66" charset="0"/>
              </a:rPr>
              <a:t>the inside of a </a:t>
            </a:r>
            <a:r>
              <a:rPr lang="en-GB" sz="1300" dirty="0" smtClean="0">
                <a:latin typeface="CCW Cursive Writing 10" panose="03050602040000000000" pitchFamily="66" charset="0"/>
              </a:rPr>
              <a:t>product or structure.</a:t>
            </a:r>
          </a:p>
          <a:p>
            <a:endParaRPr lang="en-GB" sz="1300" b="1" dirty="0">
              <a:latin typeface="CCW Cursive Writing 10" panose="03050602040000000000" pitchFamily="66" charset="0"/>
            </a:endParaRPr>
          </a:p>
          <a:p>
            <a:r>
              <a:rPr lang="en-GB" sz="1300" b="1" dirty="0" smtClean="0">
                <a:latin typeface="CCW Cursive Writing 10" panose="03050602040000000000" pitchFamily="66" charset="0"/>
              </a:rPr>
              <a:t>Cylinder </a:t>
            </a:r>
            <a:r>
              <a:rPr lang="en-GB" sz="1300" b="1" dirty="0">
                <a:latin typeface="CCW Cursive Writing 10" panose="03050602040000000000" pitchFamily="66" charset="0"/>
              </a:rPr>
              <a:t>–</a:t>
            </a:r>
            <a:r>
              <a:rPr lang="en-GB" sz="1300" dirty="0">
                <a:latin typeface="CCW Cursive Writing 10" panose="03050602040000000000" pitchFamily="66" charset="0"/>
              </a:rPr>
              <a:t>A </a:t>
            </a:r>
            <a:r>
              <a:rPr lang="en-GB" sz="1300" dirty="0" smtClean="0">
                <a:latin typeface="CCW Cursive Writing 10" panose="03050602040000000000" pitchFamily="66" charset="0"/>
              </a:rPr>
              <a:t>tube shape</a:t>
            </a:r>
            <a:endParaRPr lang="en-GB" sz="1300" b="1" dirty="0">
              <a:latin typeface="CCW Cursive Writing 10" panose="03050602040000000000" pitchFamily="66" charset="0"/>
            </a:endParaRPr>
          </a:p>
          <a:p>
            <a:endParaRPr lang="en-GB" sz="1300" b="1" dirty="0" smtClean="0">
              <a:latin typeface="CCW Cursive Writing 10" panose="03050602040000000000" pitchFamily="66" charset="0"/>
            </a:endParaRPr>
          </a:p>
          <a:p>
            <a:r>
              <a:rPr lang="en-GB" sz="1300" b="1" dirty="0" smtClean="0">
                <a:latin typeface="CCW Cursive Writing 10" panose="03050602040000000000" pitchFamily="66" charset="0"/>
              </a:rPr>
              <a:t>Stable </a:t>
            </a:r>
            <a:r>
              <a:rPr lang="en-GB" sz="1300" dirty="0" smtClean="0">
                <a:latin typeface="CCW Cursive Writing 10" panose="03050602040000000000" pitchFamily="66" charset="0"/>
              </a:rPr>
              <a:t>–If a structure is stable it wont fall over or collapse.</a:t>
            </a:r>
            <a:endParaRPr lang="en-GB" sz="1300" dirty="0" smtClean="0">
              <a:latin typeface="CCW Cursive Writing 10" panose="03050602040000000000" pitchFamily="66" charset="0"/>
            </a:endParaRPr>
          </a:p>
          <a:p>
            <a:endParaRPr lang="en-GB" sz="1300" dirty="0" smtClean="0">
              <a:latin typeface="CCW Cursive Writing 10" panose="03050602040000000000" pitchFamily="66" charset="0"/>
            </a:endParaRPr>
          </a:p>
          <a:p>
            <a:r>
              <a:rPr lang="en-GB" sz="1300" b="1" dirty="0" smtClean="0">
                <a:latin typeface="CCW Cursive Writing 10" panose="03050602040000000000" pitchFamily="66" charset="0"/>
              </a:rPr>
              <a:t>Strengthen </a:t>
            </a:r>
            <a:r>
              <a:rPr lang="en-GB" sz="1300" dirty="0" smtClean="0">
                <a:latin typeface="CCW Cursive Writing 10" panose="03050602040000000000" pitchFamily="66" charset="0"/>
              </a:rPr>
              <a:t>– To make something stronger.</a:t>
            </a: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r>
              <a:rPr lang="en-GB" sz="1300" b="1" dirty="0">
                <a:latin typeface="CCW Cursive Writing 10" panose="03050602040000000000" pitchFamily="66" charset="0"/>
              </a:rPr>
              <a:t>Structur</a:t>
            </a:r>
            <a:r>
              <a:rPr lang="en-GB" sz="1300" dirty="0">
                <a:latin typeface="CCW Cursive Writing 10" panose="03050602040000000000" pitchFamily="66" charset="0"/>
              </a:rPr>
              <a:t>e – Something that is built and made of several </a:t>
            </a:r>
            <a:r>
              <a:rPr lang="en-GB" sz="1300" dirty="0" smtClean="0">
                <a:latin typeface="CCW Cursive Writing 10" panose="03050602040000000000" pitchFamily="66" charset="0"/>
              </a:rPr>
              <a:t>parts</a:t>
            </a: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6502" y="1359177"/>
            <a:ext cx="33515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CW Cursive Writing 10" panose="03050602040000000000" pitchFamily="66" charset="0"/>
              </a:rPr>
              <a:t>A lighthouse structure is </a:t>
            </a:r>
            <a:r>
              <a:rPr lang="en-GB" sz="1400" dirty="0" smtClean="0">
                <a:latin typeface="CCW Cursive Writing 10" panose="03050602040000000000" pitchFamily="66" charset="0"/>
              </a:rPr>
              <a:t>a </a:t>
            </a:r>
            <a:r>
              <a:rPr lang="en-GB" sz="1400" b="1" dirty="0" smtClean="0">
                <a:latin typeface="CCW Cursive Writing 10" panose="03050602040000000000" pitchFamily="66" charset="0"/>
              </a:rPr>
              <a:t>cylinder</a:t>
            </a:r>
            <a:r>
              <a:rPr lang="en-GB" sz="1400" dirty="0" smtClean="0">
                <a:latin typeface="CCW Cursive Writing 10" panose="03050602040000000000" pitchFamily="66" charset="0"/>
              </a:rPr>
              <a:t> shape that is wider at the bottom.</a:t>
            </a:r>
          </a:p>
          <a:p>
            <a:pPr algn="ctr"/>
            <a:r>
              <a:rPr lang="en-GB" sz="1400" dirty="0" smtClean="0">
                <a:latin typeface="CCW Cursive Writing 10" panose="03050602040000000000" pitchFamily="66" charset="0"/>
              </a:rPr>
              <a:t>This makes it more stable when waves are crashing against it.</a:t>
            </a:r>
          </a:p>
          <a:p>
            <a:pPr algn="ctr"/>
            <a:r>
              <a:rPr lang="en-GB" sz="1400" dirty="0" smtClean="0">
                <a:latin typeface="CCW Cursive Writing 10" panose="03050602040000000000" pitchFamily="66" charset="0"/>
              </a:rPr>
              <a:t>It </a:t>
            </a:r>
            <a:r>
              <a:rPr lang="en-GB" sz="1400" dirty="0" smtClean="0">
                <a:latin typeface="CCW Cursive Writing 10" panose="03050602040000000000" pitchFamily="66" charset="0"/>
              </a:rPr>
              <a:t>needs a lamp to help sailors spot dangerous rocks.</a:t>
            </a:r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655" y="3865691"/>
            <a:ext cx="3699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CW Cursive Writing 10" panose="03050602040000000000" pitchFamily="66" charset="0"/>
              </a:rPr>
              <a:t>An </a:t>
            </a:r>
            <a:r>
              <a:rPr lang="en-GB" sz="1400" b="1" dirty="0" smtClean="0">
                <a:latin typeface="CCW Cursive Writing 10" panose="03050602040000000000" pitchFamily="66" charset="0"/>
              </a:rPr>
              <a:t>electrical circuit </a:t>
            </a:r>
            <a:r>
              <a:rPr lang="en-GB" sz="1400" dirty="0" smtClean="0">
                <a:latin typeface="CCW Cursive Writing 10" panose="03050602040000000000" pitchFamily="66" charset="0"/>
              </a:rPr>
              <a:t>should have no gaps. </a:t>
            </a:r>
          </a:p>
          <a:p>
            <a:pPr algn="ctr"/>
            <a:r>
              <a:rPr lang="en-GB" sz="1400" dirty="0" smtClean="0">
                <a:latin typeface="CCW Cursive Writing 10" panose="03050602040000000000" pitchFamily="66" charset="0"/>
              </a:rPr>
              <a:t>The power travels from the battery along the wires to the bulb.</a:t>
            </a:r>
          </a:p>
          <a:p>
            <a:pPr algn="ctr"/>
            <a:endParaRPr lang="en-GB" sz="1400" dirty="0">
              <a:latin typeface="CCW Cursive Writing 10" panose="03050602040000000000" pitchFamily="66" charset="0"/>
            </a:endParaRPr>
          </a:p>
          <a:p>
            <a:pPr algn="ctr"/>
            <a:r>
              <a:rPr lang="en-GB" sz="1400" dirty="0" smtClean="0">
                <a:latin typeface="CCW Cursive Writing 10" panose="03050602040000000000" pitchFamily="66" charset="0"/>
              </a:rPr>
              <a:t>A </a:t>
            </a:r>
            <a:r>
              <a:rPr lang="en-GB" sz="1400" b="1" dirty="0" smtClean="0">
                <a:latin typeface="CCW Cursive Writing 10" panose="03050602040000000000" pitchFamily="66" charset="0"/>
              </a:rPr>
              <a:t>cross sectional </a:t>
            </a:r>
            <a:r>
              <a:rPr lang="en-GB" sz="1400" dirty="0" smtClean="0">
                <a:latin typeface="CCW Cursive Writing 10" panose="03050602040000000000" pitchFamily="66" charset="0"/>
              </a:rPr>
              <a:t>drawing</a:t>
            </a:r>
            <a:r>
              <a:rPr lang="en-GB" sz="1400" b="1" dirty="0" smtClean="0">
                <a:latin typeface="CCW Cursive Writing 10" panose="03050602040000000000" pitchFamily="66" charset="0"/>
              </a:rPr>
              <a:t> </a:t>
            </a:r>
            <a:r>
              <a:rPr lang="en-GB" sz="1400" dirty="0" smtClean="0">
                <a:latin typeface="CCW Cursive Writing 10" panose="03050602040000000000" pitchFamily="66" charset="0"/>
              </a:rPr>
              <a:t>will show the inside of a structure or product.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381" y="878588"/>
            <a:ext cx="77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CW Cursive Writing 10" panose="03050602040000000000" pitchFamily="66" charset="0"/>
              </a:rPr>
              <a:t>DT </a:t>
            </a:r>
            <a:r>
              <a:rPr lang="en-GB" dirty="0" smtClean="0">
                <a:solidFill>
                  <a:srgbClr val="7030A0"/>
                </a:solidFill>
                <a:latin typeface="CCW Cursive Writing 10" panose="03050602040000000000" pitchFamily="66" charset="0"/>
              </a:rPr>
              <a:t>Structures- electrical systems</a:t>
            </a:r>
            <a:endParaRPr lang="en-GB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6109" y="5059916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14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7" y="1703693"/>
            <a:ext cx="2021089" cy="16462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383" y="3836228"/>
            <a:ext cx="1876478" cy="9943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309" y="4860948"/>
            <a:ext cx="1588655" cy="10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620657D5-23A1-4794-B74D-EEDCEF94B3A0}"/>
</file>

<file path=customXml/itemProps2.xml><?xml version="1.0" encoding="utf-8"?>
<ds:datastoreItem xmlns:ds="http://schemas.openxmlformats.org/officeDocument/2006/customXml" ds:itemID="{75AA7D63-9DC5-437D-B403-30C5A476554B}"/>
</file>

<file path=customXml/itemProps3.xml><?xml version="1.0" encoding="utf-8"?>
<ds:datastoreItem xmlns:ds="http://schemas.openxmlformats.org/officeDocument/2006/customXml" ds:itemID="{E0E75E11-56E4-4A22-955A-AD907A0D91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137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19</cp:revision>
  <cp:lastPrinted>2022-01-17T11:20:45Z</cp:lastPrinted>
  <dcterms:created xsi:type="dcterms:W3CDTF">2022-01-17T11:18:33Z</dcterms:created>
  <dcterms:modified xsi:type="dcterms:W3CDTF">2022-07-10T08:26:49Z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