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C5"/>
    <a:srgbClr val="B9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3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5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3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9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2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4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0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3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03F762-EF96-446A-BB95-F2D341D18F4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98" y="0"/>
            <a:ext cx="989720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8317-A932-44D3-A316-6DEA5E727E8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1862" y="872334"/>
            <a:ext cx="2203486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Glossary</a:t>
            </a:r>
          </a:p>
          <a:p>
            <a:endParaRPr lang="en-GB" sz="100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Force</a:t>
            </a:r>
            <a:r>
              <a:rPr lang="en-GB" sz="1050" dirty="0">
                <a:latin typeface="CCW Cursive Writing 10" panose="03050602040000000000" pitchFamily="66" charset="0"/>
              </a:rPr>
              <a:t>- A push or pull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Groove- </a:t>
            </a:r>
            <a:r>
              <a:rPr lang="en-GB" sz="1050" dirty="0">
                <a:latin typeface="CCW Cursive Writing 10" panose="03050602040000000000" pitchFamily="66" charset="0"/>
              </a:rPr>
              <a:t>A narrow cut in a surface</a:t>
            </a:r>
            <a:r>
              <a:rPr lang="en-GB" sz="1050" b="1" dirty="0">
                <a:latin typeface="CCW Cursive Writing 10" panose="03050602040000000000" pitchFamily="66" charset="0"/>
              </a:rPr>
              <a:t>.</a:t>
            </a:r>
          </a:p>
          <a:p>
            <a:endParaRPr lang="en-GB" sz="1050" b="1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Load</a:t>
            </a:r>
            <a:r>
              <a:rPr lang="en-GB" sz="1050" dirty="0">
                <a:latin typeface="CCW Cursive Writing 10" panose="03050602040000000000" pitchFamily="66" charset="0"/>
              </a:rPr>
              <a:t>- The object being moved.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Mechanism</a:t>
            </a:r>
            <a:r>
              <a:rPr lang="en-GB" sz="1050" dirty="0">
                <a:latin typeface="CCW Cursive Writing 10" panose="03050602040000000000" pitchFamily="66" charset="0"/>
              </a:rPr>
              <a:t>-A product that has parts that move together to create movement.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Prototype</a:t>
            </a:r>
            <a:r>
              <a:rPr lang="en-GB" sz="1050" dirty="0">
                <a:latin typeface="CCW Cursive Writing 10" panose="03050602040000000000" pitchFamily="66" charset="0"/>
              </a:rPr>
              <a:t>- A small model to show your initial ideas.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Pulley</a:t>
            </a:r>
            <a:r>
              <a:rPr lang="en-GB" sz="1050" dirty="0">
                <a:latin typeface="CCW Cursive Writing 10" panose="03050602040000000000" pitchFamily="66" charset="0"/>
              </a:rPr>
              <a:t>- A mechanism that uses a rope placed over a wheel.</a:t>
            </a: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Stabilise</a:t>
            </a:r>
            <a:r>
              <a:rPr lang="en-GB" sz="1050" dirty="0">
                <a:latin typeface="CCW Cursive Writing 10" panose="03050602040000000000" pitchFamily="66" charset="0"/>
              </a:rPr>
              <a:t>- Stop something from falling over.</a:t>
            </a:r>
          </a:p>
          <a:p>
            <a:endParaRPr lang="en-GB" sz="1000" dirty="0">
              <a:latin typeface="CCW Cursive Writing 10" panose="03050602040000000000" pitchFamily="66" charset="0"/>
            </a:endParaRPr>
          </a:p>
          <a:p>
            <a:endParaRPr lang="en-GB" sz="1100" dirty="0">
              <a:latin typeface="CCW Cursive Writing 10" panose="03050602040000000000" pitchFamily="66" charset="0"/>
            </a:endParaRPr>
          </a:p>
          <a:p>
            <a:endParaRPr lang="en-GB" sz="1100" dirty="0">
              <a:latin typeface="CCW Cursive Writing 10" panose="03050602040000000000" pitchFamily="66" charset="0"/>
            </a:endParaRPr>
          </a:p>
          <a:p>
            <a:endParaRPr lang="en-GB" sz="1100" b="1" u="sng" dirty="0">
              <a:solidFill>
                <a:srgbClr val="7030A0"/>
              </a:solidFill>
              <a:latin typeface="CCW Cursive Writing 10" panose="03050602040000000000" pitchFamily="66" charset="0"/>
            </a:endParaRPr>
          </a:p>
          <a:p>
            <a:endParaRPr lang="en-GB" sz="1400" dirty="0">
              <a:latin typeface="XCCW Joined 10a" panose="03050602040000000000" pitchFamily="66" charset="0"/>
            </a:endParaRP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400" dirty="0">
              <a:latin typeface="CCW Cursive Writing 10" panose="03050602040000000000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0235" y="872334"/>
            <a:ext cx="480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DT Structures- Pulleys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022C35-40E3-4B8F-8ABE-82270D7E4F46}"/>
              </a:ext>
            </a:extLst>
          </p:cNvPr>
          <p:cNvSpPr/>
          <p:nvPr/>
        </p:nvSpPr>
        <p:spPr>
          <a:xfrm>
            <a:off x="663154" y="2528967"/>
            <a:ext cx="2864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latin typeface="XCCW Joined 10a" panose="03050602040000000000" pitchFamily="66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6BE43E7-3EB6-4D00-84C6-071E0B9D4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00" y="1297110"/>
            <a:ext cx="1181338" cy="120033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01AC903-2B2C-49B3-9983-4F2EC0935AAC}"/>
              </a:ext>
            </a:extLst>
          </p:cNvPr>
          <p:cNvSpPr/>
          <p:nvPr/>
        </p:nvSpPr>
        <p:spPr>
          <a:xfrm>
            <a:off x="923827" y="2503696"/>
            <a:ext cx="60847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A </a:t>
            </a:r>
            <a:r>
              <a:rPr lang="en-GB" sz="1200" b="1" dirty="0">
                <a:latin typeface="XCCW Joined 10a" panose="03050602040000000000" pitchFamily="66" charset="0"/>
              </a:rPr>
              <a:t>pulley</a:t>
            </a:r>
            <a:r>
              <a:rPr lang="en-GB" sz="1200" dirty="0">
                <a:latin typeface="XCCW Joined 10a" panose="03050602040000000000" pitchFamily="66" charset="0"/>
              </a:rPr>
              <a:t> is a simple </a:t>
            </a:r>
            <a:r>
              <a:rPr lang="en-GB" sz="1200" b="1" dirty="0">
                <a:latin typeface="XCCW Joined 10a" panose="03050602040000000000" pitchFamily="66" charset="0"/>
              </a:rPr>
              <a:t>mechanism </a:t>
            </a:r>
            <a:r>
              <a:rPr lang="en-GB" sz="1200" dirty="0">
                <a:latin typeface="XCCW Joined 10a" panose="03050602040000000000" pitchFamily="66" charset="0"/>
              </a:rPr>
              <a:t>that allows a small amount of </a:t>
            </a:r>
            <a:r>
              <a:rPr lang="en-GB" sz="1200" b="1" dirty="0">
                <a:latin typeface="XCCW Joined 10a" panose="03050602040000000000" pitchFamily="66" charset="0"/>
              </a:rPr>
              <a:t>force</a:t>
            </a:r>
            <a:r>
              <a:rPr lang="en-GB" sz="1200" dirty="0">
                <a:latin typeface="XCCW Joined 10a" panose="03050602040000000000" pitchFamily="66" charset="0"/>
              </a:rPr>
              <a:t> to lift a larger </a:t>
            </a:r>
            <a:r>
              <a:rPr lang="en-GB" sz="1200" b="1" dirty="0">
                <a:latin typeface="XCCW Joined 10a" panose="03050602040000000000" pitchFamily="66" charset="0"/>
              </a:rPr>
              <a:t>load</a:t>
            </a:r>
            <a:r>
              <a:rPr lang="en-GB" sz="1200" dirty="0">
                <a:latin typeface="XCCW Joined 10a" panose="03050602040000000000" pitchFamily="66" charset="0"/>
              </a:rPr>
              <a:t>. The wheel has a groove around the edge that can hold a rope. To lift the </a:t>
            </a:r>
            <a:r>
              <a:rPr lang="en-GB" sz="1200" b="1" dirty="0">
                <a:latin typeface="XCCW Joined 10a" panose="03050602040000000000" pitchFamily="66" charset="0"/>
              </a:rPr>
              <a:t>load</a:t>
            </a:r>
            <a:r>
              <a:rPr lang="en-GB" sz="1200" dirty="0">
                <a:latin typeface="XCCW Joined 10a" panose="03050602040000000000" pitchFamily="66" charset="0"/>
              </a:rPr>
              <a:t>, you pull the rope downwards. A simple pulley just changes the direction of a </a:t>
            </a:r>
            <a:r>
              <a:rPr lang="en-GB" sz="1200" b="1" dirty="0">
                <a:latin typeface="XCCW Joined 10a" panose="03050602040000000000" pitchFamily="66" charset="0"/>
              </a:rPr>
              <a:t>force</a:t>
            </a:r>
            <a:r>
              <a:rPr lang="en-GB" sz="1200" dirty="0">
                <a:latin typeface="XCCW Joined 10a" panose="03050602040000000000" pitchFamily="66" charset="0"/>
              </a:rPr>
              <a:t>. For example,  a pulley that pulls up a bucket of water from a well, or the pulley that helps you raise the flag on a flag pole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FC38EBE-2A8D-4FF6-9CC1-47B2CA91A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88" y="3894947"/>
            <a:ext cx="880911" cy="90597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21EB996-E1AA-43AF-9CB5-F385694E0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803" y="3905019"/>
            <a:ext cx="1152336" cy="8858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D89F4DE-3754-4319-8FFA-85059D639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269" y="3915093"/>
            <a:ext cx="1023923" cy="88582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C1CD5A30-F7C9-4868-9666-31F78E351BD7}"/>
              </a:ext>
            </a:extLst>
          </p:cNvPr>
          <p:cNvSpPr/>
          <p:nvPr/>
        </p:nvSpPr>
        <p:spPr>
          <a:xfrm>
            <a:off x="780235" y="4864595"/>
            <a:ext cx="3329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Triangles can help to </a:t>
            </a:r>
            <a:r>
              <a:rPr lang="en-GB" sz="1200" b="1" dirty="0">
                <a:latin typeface="XCCW Joined 10a" panose="03050602040000000000" pitchFamily="66" charset="0"/>
              </a:rPr>
              <a:t>stabilise</a:t>
            </a:r>
            <a:r>
              <a:rPr lang="en-GB" sz="1200" dirty="0">
                <a:latin typeface="XCCW Joined 10a" panose="03050602040000000000" pitchFamily="66" charset="0"/>
              </a:rPr>
              <a:t> a frame. Bridges and towers are good examples of triangles being used to stabilise frames. Attaching a base also makes them stronger.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8DFA359-3A46-4BFB-A2F7-1343B13982FD}"/>
              </a:ext>
            </a:extLst>
          </p:cNvPr>
          <p:cNvSpPr/>
          <p:nvPr/>
        </p:nvSpPr>
        <p:spPr>
          <a:xfrm>
            <a:off x="4180576" y="4830885"/>
            <a:ext cx="2911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A </a:t>
            </a:r>
            <a:r>
              <a:rPr lang="en-GB" sz="1200" b="1" dirty="0">
                <a:latin typeface="XCCW Joined 10a" panose="03050602040000000000" pitchFamily="66" charset="0"/>
              </a:rPr>
              <a:t>prototype</a:t>
            </a:r>
            <a:r>
              <a:rPr lang="en-GB" sz="1200" dirty="0">
                <a:latin typeface="XCCW Joined 10a" panose="03050602040000000000" pitchFamily="66" charset="0"/>
              </a:rPr>
              <a:t> is an initial idea used to test a product’s design.</a:t>
            </a:r>
          </a:p>
          <a:p>
            <a:r>
              <a:rPr lang="en-GB" sz="1200" dirty="0">
                <a:latin typeface="XCCW Joined 10a" panose="03050602040000000000" pitchFamily="66" charset="0"/>
              </a:rPr>
              <a:t>Sometimes products are made out of cardboard first to see what they would look like.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E9D10A3-4312-4778-A63E-E86EA5F00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1957" y="3894947"/>
            <a:ext cx="1566313" cy="8810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64E904-4438-49A7-8449-463A6F5314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215" y="1351262"/>
            <a:ext cx="1178321" cy="1146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09A46C-B699-4957-A720-6702FB1CB6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3417" y="1351262"/>
            <a:ext cx="1342929" cy="1089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6FC2D5-2DE8-453F-8BE9-02C40B12996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2061" t="43952" r="22252" b="24236"/>
          <a:stretch/>
        </p:blipFill>
        <p:spPr>
          <a:xfrm>
            <a:off x="1089069" y="1265209"/>
            <a:ext cx="1004825" cy="1146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672CAE-4C33-4001-8BD9-03A0F97E64C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5366"/>
          <a:stretch/>
        </p:blipFill>
        <p:spPr>
          <a:xfrm>
            <a:off x="4400728" y="1351263"/>
            <a:ext cx="723885" cy="111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8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85087F6E-43D6-4479-92F1-A10706E1728C}"/>
</file>

<file path=customXml/itemProps2.xml><?xml version="1.0" encoding="utf-8"?>
<ds:datastoreItem xmlns:ds="http://schemas.openxmlformats.org/officeDocument/2006/customXml" ds:itemID="{4E2A03E5-22A6-4300-8C6F-FE4D52D15434}"/>
</file>

<file path=customXml/itemProps3.xml><?xml version="1.0" encoding="utf-8"?>
<ds:datastoreItem xmlns:ds="http://schemas.openxmlformats.org/officeDocument/2006/customXml" ds:itemID="{C3FD5959-0599-4AF9-8969-02895309F31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207</Words>
  <Application>Microsoft Office PowerPoint</Application>
  <PresentationFormat>A4 Paper (210x297 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CCW Cursive Writing 10</vt:lpstr>
      <vt:lpstr>XCCW Joined 10a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Carlisle</dc:creator>
  <cp:lastModifiedBy>Pam Carlisle</cp:lastModifiedBy>
  <cp:revision>56</cp:revision>
  <cp:lastPrinted>2022-01-17T11:20:45Z</cp:lastPrinted>
  <dcterms:created xsi:type="dcterms:W3CDTF">2022-01-17T11:18:33Z</dcterms:created>
  <dcterms:modified xsi:type="dcterms:W3CDTF">2023-03-08T20:28:56Z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