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126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93A0C3-764D-4A54-865E-6E912FCA8EFC}" type="datetimeFigureOut">
              <a:rPr lang="en-GB" smtClean="0"/>
              <a:t>25/07/2022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E4FCCB-344F-4E56-BF8E-AC2C64989F34}" type="slidenum">
              <a:rPr lang="en-GB" smtClean="0"/>
              <a:t>‹#›</a:t>
            </a:fld>
            <a:endParaRPr lang="en-GB"/>
          </a:p>
        </p:txBody>
      </p:sp>
    </p:spTree>
    <p:extLst>
      <p:ext uri="{BB962C8B-B14F-4D97-AF65-F5344CB8AC3E}">
        <p14:creationId xmlns:p14="http://schemas.microsoft.com/office/powerpoint/2010/main" val="3635239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93A0C3-764D-4A54-865E-6E912FCA8EFC}" type="datetimeFigureOut">
              <a:rPr lang="en-GB" smtClean="0"/>
              <a:t>25/07/2022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E4FCCB-344F-4E56-BF8E-AC2C64989F34}" type="slidenum">
              <a:rPr lang="en-GB" smtClean="0"/>
              <a:t>‹#›</a:t>
            </a:fld>
            <a:endParaRPr lang="en-GB"/>
          </a:p>
        </p:txBody>
      </p:sp>
    </p:spTree>
    <p:extLst>
      <p:ext uri="{BB962C8B-B14F-4D97-AF65-F5344CB8AC3E}">
        <p14:creationId xmlns:p14="http://schemas.microsoft.com/office/powerpoint/2010/main" val="1232658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93A0C3-764D-4A54-865E-6E912FCA8EFC}" type="datetimeFigureOut">
              <a:rPr lang="en-GB" smtClean="0"/>
              <a:t>25/07/2022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E4FCCB-344F-4E56-BF8E-AC2C64989F34}" type="slidenum">
              <a:rPr lang="en-GB" smtClean="0"/>
              <a:t>‹#›</a:t>
            </a:fld>
            <a:endParaRPr lang="en-GB"/>
          </a:p>
        </p:txBody>
      </p:sp>
    </p:spTree>
    <p:extLst>
      <p:ext uri="{BB962C8B-B14F-4D97-AF65-F5344CB8AC3E}">
        <p14:creationId xmlns:p14="http://schemas.microsoft.com/office/powerpoint/2010/main" val="2675725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93A0C3-764D-4A54-865E-6E912FCA8EFC}" type="datetimeFigureOut">
              <a:rPr lang="en-GB" smtClean="0"/>
              <a:t>25/07/2022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E4FCCB-344F-4E56-BF8E-AC2C64989F34}" type="slidenum">
              <a:rPr lang="en-GB" smtClean="0"/>
              <a:t>‹#›</a:t>
            </a:fld>
            <a:endParaRPr lang="en-GB"/>
          </a:p>
        </p:txBody>
      </p:sp>
    </p:spTree>
    <p:extLst>
      <p:ext uri="{BB962C8B-B14F-4D97-AF65-F5344CB8AC3E}">
        <p14:creationId xmlns:p14="http://schemas.microsoft.com/office/powerpoint/2010/main" val="1820378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93A0C3-764D-4A54-865E-6E912FCA8EFC}" type="datetimeFigureOut">
              <a:rPr lang="en-GB" smtClean="0"/>
              <a:t>25/07/2022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E4FCCB-344F-4E56-BF8E-AC2C64989F34}" type="slidenum">
              <a:rPr lang="en-GB" smtClean="0"/>
              <a:t>‹#›</a:t>
            </a:fld>
            <a:endParaRPr lang="en-GB"/>
          </a:p>
        </p:txBody>
      </p:sp>
    </p:spTree>
    <p:extLst>
      <p:ext uri="{BB962C8B-B14F-4D97-AF65-F5344CB8AC3E}">
        <p14:creationId xmlns:p14="http://schemas.microsoft.com/office/powerpoint/2010/main" val="1268822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93A0C3-764D-4A54-865E-6E912FCA8EFC}" type="datetimeFigureOut">
              <a:rPr lang="en-GB" smtClean="0"/>
              <a:t>25/07/2022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E4FCCB-344F-4E56-BF8E-AC2C64989F34}" type="slidenum">
              <a:rPr lang="en-GB" smtClean="0"/>
              <a:t>‹#›</a:t>
            </a:fld>
            <a:endParaRPr lang="en-GB"/>
          </a:p>
        </p:txBody>
      </p:sp>
    </p:spTree>
    <p:extLst>
      <p:ext uri="{BB962C8B-B14F-4D97-AF65-F5344CB8AC3E}">
        <p14:creationId xmlns:p14="http://schemas.microsoft.com/office/powerpoint/2010/main" val="963229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93A0C3-764D-4A54-865E-6E912FCA8EFC}" type="datetimeFigureOut">
              <a:rPr lang="en-GB" smtClean="0"/>
              <a:t>25/07/2022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BE4FCCB-344F-4E56-BF8E-AC2C64989F34}" type="slidenum">
              <a:rPr lang="en-GB" smtClean="0"/>
              <a:t>‹#›</a:t>
            </a:fld>
            <a:endParaRPr lang="en-GB"/>
          </a:p>
        </p:txBody>
      </p:sp>
    </p:spTree>
    <p:extLst>
      <p:ext uri="{BB962C8B-B14F-4D97-AF65-F5344CB8AC3E}">
        <p14:creationId xmlns:p14="http://schemas.microsoft.com/office/powerpoint/2010/main" val="3733458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93A0C3-764D-4A54-865E-6E912FCA8EFC}" type="datetimeFigureOut">
              <a:rPr lang="en-GB" smtClean="0"/>
              <a:t>25/07/2022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BE4FCCB-344F-4E56-BF8E-AC2C64989F34}" type="slidenum">
              <a:rPr lang="en-GB" smtClean="0"/>
              <a:t>‹#›</a:t>
            </a:fld>
            <a:endParaRPr lang="en-GB"/>
          </a:p>
        </p:txBody>
      </p:sp>
    </p:spTree>
    <p:extLst>
      <p:ext uri="{BB962C8B-B14F-4D97-AF65-F5344CB8AC3E}">
        <p14:creationId xmlns:p14="http://schemas.microsoft.com/office/powerpoint/2010/main" val="3238822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93A0C3-764D-4A54-865E-6E912FCA8EFC}" type="datetimeFigureOut">
              <a:rPr lang="en-GB" smtClean="0"/>
              <a:t>25/07/2022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BE4FCCB-344F-4E56-BF8E-AC2C64989F34}" type="slidenum">
              <a:rPr lang="en-GB" smtClean="0"/>
              <a:t>‹#›</a:t>
            </a:fld>
            <a:endParaRPr lang="en-GB"/>
          </a:p>
        </p:txBody>
      </p:sp>
    </p:spTree>
    <p:extLst>
      <p:ext uri="{BB962C8B-B14F-4D97-AF65-F5344CB8AC3E}">
        <p14:creationId xmlns:p14="http://schemas.microsoft.com/office/powerpoint/2010/main" val="3155243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93A0C3-764D-4A54-865E-6E912FCA8EFC}" type="datetimeFigureOut">
              <a:rPr lang="en-GB" smtClean="0"/>
              <a:t>25/07/2022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E4FCCB-344F-4E56-BF8E-AC2C64989F34}" type="slidenum">
              <a:rPr lang="en-GB" smtClean="0"/>
              <a:t>‹#›</a:t>
            </a:fld>
            <a:endParaRPr lang="en-GB"/>
          </a:p>
        </p:txBody>
      </p:sp>
    </p:spTree>
    <p:extLst>
      <p:ext uri="{BB962C8B-B14F-4D97-AF65-F5344CB8AC3E}">
        <p14:creationId xmlns:p14="http://schemas.microsoft.com/office/powerpoint/2010/main" val="4230433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93A0C3-764D-4A54-865E-6E912FCA8EFC}" type="datetimeFigureOut">
              <a:rPr lang="en-GB" smtClean="0"/>
              <a:t>25/07/2022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E4FCCB-344F-4E56-BF8E-AC2C64989F34}" type="slidenum">
              <a:rPr lang="en-GB" smtClean="0"/>
              <a:t>‹#›</a:t>
            </a:fld>
            <a:endParaRPr lang="en-GB"/>
          </a:p>
        </p:txBody>
      </p:sp>
    </p:spTree>
    <p:extLst>
      <p:ext uri="{BB962C8B-B14F-4D97-AF65-F5344CB8AC3E}">
        <p14:creationId xmlns:p14="http://schemas.microsoft.com/office/powerpoint/2010/main" val="382146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93A0C3-764D-4A54-865E-6E912FCA8EFC}" type="datetimeFigureOut">
              <a:rPr lang="en-GB" smtClean="0"/>
              <a:t>25/07/2022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E4FCCB-344F-4E56-BF8E-AC2C64989F34}" type="slidenum">
              <a:rPr lang="en-GB" smtClean="0"/>
              <a:t>‹#›</a:t>
            </a:fld>
            <a:endParaRPr lang="en-GB"/>
          </a:p>
        </p:txBody>
      </p:sp>
      <p:pic>
        <p:nvPicPr>
          <p:cNvPr id="7" name="Picture 6">
            <a:extLst>
              <a:ext uri="{FF2B5EF4-FFF2-40B4-BE49-F238E27FC236}">
                <a16:creationId xmlns:a16="http://schemas.microsoft.com/office/drawing/2014/main" id="{9FBD4FBF-2890-4929-8F13-45F95AB7A15C}"/>
              </a:ext>
            </a:extLst>
          </p:cNvPr>
          <p:cNvPicPr>
            <a:picLocks noChangeAspect="1"/>
          </p:cNvPicPr>
          <p:nvPr userDrawn="1"/>
        </p:nvPicPr>
        <p:blipFill rotWithShape="1">
          <a:blip r:embed="rId13"/>
          <a:srcRect l="5670" t="5324" b="5324"/>
          <a:stretch/>
        </p:blipFill>
        <p:spPr>
          <a:xfrm>
            <a:off x="0" y="0"/>
            <a:ext cx="9139484" cy="6858000"/>
          </a:xfrm>
          <a:prstGeom prst="rect">
            <a:avLst/>
          </a:prstGeom>
        </p:spPr>
      </p:pic>
      <p:sp>
        <p:nvSpPr>
          <p:cNvPr id="9" name="Rectangle: Rounded Corners 8">
            <a:extLst>
              <a:ext uri="{FF2B5EF4-FFF2-40B4-BE49-F238E27FC236}">
                <a16:creationId xmlns:a16="http://schemas.microsoft.com/office/drawing/2014/main" id="{CF6AF278-E7AA-4C98-8360-B86CD06636A6}"/>
              </a:ext>
            </a:extLst>
          </p:cNvPr>
          <p:cNvSpPr/>
          <p:nvPr userDrawn="1"/>
        </p:nvSpPr>
        <p:spPr>
          <a:xfrm>
            <a:off x="450228" y="501649"/>
            <a:ext cx="8239027" cy="599122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69258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4.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6998A2-219F-41C1-BF50-5370F0911079}"/>
              </a:ext>
            </a:extLst>
          </p:cNvPr>
          <p:cNvPicPr>
            <a:picLocks noChangeAspect="1"/>
          </p:cNvPicPr>
          <p:nvPr/>
        </p:nvPicPr>
        <p:blipFill>
          <a:blip r:embed="rId2"/>
          <a:stretch>
            <a:fillRect/>
          </a:stretch>
        </p:blipFill>
        <p:spPr>
          <a:xfrm>
            <a:off x="1038966" y="1163003"/>
            <a:ext cx="1455080" cy="958774"/>
          </a:xfrm>
          <a:prstGeom prst="rect">
            <a:avLst/>
          </a:prstGeom>
        </p:spPr>
      </p:pic>
      <p:sp>
        <p:nvSpPr>
          <p:cNvPr id="5" name="Rectangle 4">
            <a:extLst>
              <a:ext uri="{FF2B5EF4-FFF2-40B4-BE49-F238E27FC236}">
                <a16:creationId xmlns:a16="http://schemas.microsoft.com/office/drawing/2014/main" id="{59730735-C569-446C-BD70-D0AD31D72DAD}"/>
              </a:ext>
            </a:extLst>
          </p:cNvPr>
          <p:cNvSpPr/>
          <p:nvPr/>
        </p:nvSpPr>
        <p:spPr>
          <a:xfrm>
            <a:off x="457200" y="2161286"/>
            <a:ext cx="5858759" cy="1661993"/>
          </a:xfrm>
          <a:prstGeom prst="rect">
            <a:avLst/>
          </a:prstGeom>
        </p:spPr>
        <p:txBody>
          <a:bodyPr wrap="square">
            <a:spAutoFit/>
          </a:bodyPr>
          <a:lstStyle/>
          <a:p>
            <a:r>
              <a:rPr lang="en-GB" sz="1200" dirty="0">
                <a:latin typeface="XCCW Joined 10a" panose="03050602040000000000" pitchFamily="66" charset="0"/>
              </a:rPr>
              <a:t>Georgia O’Keeffe was born in 1887 in Wisconsin, USA. In the 1920’s art was exciting. Artists were using colours, shapes and brush marks to express meanings, ideas and feelings. This encouraged Georgia to experiment with her own style- a mixture of </a:t>
            </a:r>
            <a:r>
              <a:rPr lang="en-GB" sz="1200" b="1" dirty="0">
                <a:latin typeface="XCCW Joined 10a" panose="03050602040000000000" pitchFamily="66" charset="0"/>
              </a:rPr>
              <a:t>abstract</a:t>
            </a:r>
            <a:r>
              <a:rPr lang="en-GB" sz="1200" dirty="0">
                <a:latin typeface="XCCW Joined 10a" panose="03050602040000000000" pitchFamily="66" charset="0"/>
              </a:rPr>
              <a:t> and realistic art. Georgia is recognised as being a pioneer of American </a:t>
            </a:r>
            <a:r>
              <a:rPr lang="en-GB" sz="1200" b="1" dirty="0">
                <a:latin typeface="XCCW Joined 10a" panose="03050602040000000000" pitchFamily="66" charset="0"/>
              </a:rPr>
              <a:t>modernism</a:t>
            </a:r>
            <a:r>
              <a:rPr lang="en-GB" sz="1200" dirty="0">
                <a:latin typeface="XCCW Joined 10a" panose="03050602040000000000" pitchFamily="66" charset="0"/>
              </a:rPr>
              <a:t>. </a:t>
            </a:r>
          </a:p>
          <a:p>
            <a:endParaRPr lang="en-GB" sz="1200" dirty="0">
              <a:latin typeface="XCCW Joined 10a" panose="03050602040000000000" pitchFamily="66" charset="0"/>
            </a:endParaRPr>
          </a:p>
          <a:p>
            <a:endParaRPr lang="en-GB" dirty="0"/>
          </a:p>
        </p:txBody>
      </p:sp>
      <p:sp>
        <p:nvSpPr>
          <p:cNvPr id="6" name="TextBox 5">
            <a:extLst>
              <a:ext uri="{FF2B5EF4-FFF2-40B4-BE49-F238E27FC236}">
                <a16:creationId xmlns:a16="http://schemas.microsoft.com/office/drawing/2014/main" id="{52420F99-8174-43AC-AD47-A7E95EBECF61}"/>
              </a:ext>
            </a:extLst>
          </p:cNvPr>
          <p:cNvSpPr txBox="1"/>
          <p:nvPr/>
        </p:nvSpPr>
        <p:spPr>
          <a:xfrm>
            <a:off x="919267" y="508363"/>
            <a:ext cx="4732255" cy="646331"/>
          </a:xfrm>
          <a:prstGeom prst="rect">
            <a:avLst/>
          </a:prstGeom>
          <a:noFill/>
        </p:spPr>
        <p:txBody>
          <a:bodyPr wrap="square" rtlCol="0">
            <a:spAutoFit/>
          </a:bodyPr>
          <a:lstStyle/>
          <a:p>
            <a:pPr algn="ctr"/>
            <a:r>
              <a:rPr lang="en-GB" dirty="0">
                <a:solidFill>
                  <a:srgbClr val="7030A0"/>
                </a:solidFill>
                <a:latin typeface="XCCW Joined 10a" panose="03050602040000000000" pitchFamily="66" charset="0"/>
              </a:rPr>
              <a:t>Art Knowledge Organiser Drawing and Painting</a:t>
            </a:r>
          </a:p>
        </p:txBody>
      </p:sp>
      <p:sp>
        <p:nvSpPr>
          <p:cNvPr id="7" name="TextBox 6">
            <a:extLst>
              <a:ext uri="{FF2B5EF4-FFF2-40B4-BE49-F238E27FC236}">
                <a16:creationId xmlns:a16="http://schemas.microsoft.com/office/drawing/2014/main" id="{3C2FB312-D72F-4193-BF19-4A109AA574B0}"/>
              </a:ext>
            </a:extLst>
          </p:cNvPr>
          <p:cNvSpPr txBox="1"/>
          <p:nvPr/>
        </p:nvSpPr>
        <p:spPr>
          <a:xfrm>
            <a:off x="6062364" y="473052"/>
            <a:ext cx="2647698" cy="3754874"/>
          </a:xfrm>
          <a:prstGeom prst="rect">
            <a:avLst/>
          </a:prstGeom>
          <a:noFill/>
        </p:spPr>
        <p:txBody>
          <a:bodyPr wrap="square" rtlCol="0">
            <a:spAutoFit/>
          </a:bodyPr>
          <a:lstStyle/>
          <a:p>
            <a:r>
              <a:rPr lang="en-GB" sz="1600" dirty="0">
                <a:solidFill>
                  <a:srgbClr val="7030A0"/>
                </a:solidFill>
                <a:latin typeface="XCCW Joined 10a" panose="03050602040000000000" pitchFamily="66" charset="0"/>
              </a:rPr>
              <a:t>Glossary</a:t>
            </a:r>
          </a:p>
          <a:p>
            <a:endParaRPr lang="en-GB" sz="1200" dirty="0">
              <a:latin typeface="XCCW Joined 10a" panose="03050602040000000000" pitchFamily="66" charset="0"/>
            </a:endParaRPr>
          </a:p>
          <a:p>
            <a:r>
              <a:rPr lang="en-GB" sz="1100" b="1" dirty="0">
                <a:latin typeface="XCCW Joined 10a" panose="03050602040000000000" pitchFamily="66" charset="0"/>
              </a:rPr>
              <a:t>Abstract</a:t>
            </a:r>
            <a:r>
              <a:rPr lang="en-GB" sz="1100" dirty="0">
                <a:latin typeface="XCCW Joined 10a" panose="03050602040000000000" pitchFamily="66" charset="0"/>
              </a:rPr>
              <a:t>- An art movement where paintings are not realistic.</a:t>
            </a:r>
          </a:p>
          <a:p>
            <a:endParaRPr lang="en-GB" sz="1100" dirty="0">
              <a:latin typeface="XCCW Joined 10a" panose="03050602040000000000" pitchFamily="66" charset="0"/>
            </a:endParaRPr>
          </a:p>
          <a:p>
            <a:r>
              <a:rPr lang="en-GB" sz="1100" b="1" dirty="0">
                <a:latin typeface="XCCW Joined 10a" panose="03050602040000000000" pitchFamily="66" charset="0"/>
              </a:rPr>
              <a:t>Graduated- </a:t>
            </a:r>
            <a:r>
              <a:rPr lang="en-GB" sz="1100" dirty="0">
                <a:latin typeface="XCCW Joined 10a" panose="03050602040000000000" pitchFamily="66" charset="0"/>
              </a:rPr>
              <a:t>A technique that moves from a vivid colour to a paler colour gradually.</a:t>
            </a:r>
          </a:p>
          <a:p>
            <a:endParaRPr lang="en-GB" sz="1100" b="1" dirty="0">
              <a:latin typeface="XCCW Joined 10a" panose="03050602040000000000" pitchFamily="66" charset="0"/>
            </a:endParaRPr>
          </a:p>
          <a:p>
            <a:r>
              <a:rPr lang="en-GB" sz="1100" b="1" dirty="0">
                <a:latin typeface="XCCW Joined 10a" panose="03050602040000000000" pitchFamily="66" charset="0"/>
              </a:rPr>
              <a:t>Mirror line- </a:t>
            </a:r>
            <a:r>
              <a:rPr lang="en-GB" sz="1100" dirty="0">
                <a:latin typeface="XCCW Joined 10a" panose="03050602040000000000" pitchFamily="66" charset="0"/>
              </a:rPr>
              <a:t>A line that shows both sides are symmetrical.</a:t>
            </a:r>
            <a:endParaRPr lang="en-GB" sz="1100" b="1" dirty="0">
              <a:latin typeface="XCCW Joined 10a" panose="03050602040000000000" pitchFamily="66" charset="0"/>
            </a:endParaRPr>
          </a:p>
          <a:p>
            <a:endParaRPr lang="en-GB" sz="1100" b="1" dirty="0">
              <a:latin typeface="XCCW Joined 10a" panose="03050602040000000000" pitchFamily="66" charset="0"/>
            </a:endParaRPr>
          </a:p>
          <a:p>
            <a:r>
              <a:rPr lang="en-GB" sz="1100" b="1" dirty="0">
                <a:latin typeface="XCCW Joined 10a" panose="03050602040000000000" pitchFamily="66" charset="0"/>
              </a:rPr>
              <a:t>Modernism</a:t>
            </a:r>
            <a:r>
              <a:rPr lang="en-GB" sz="1100" dirty="0">
                <a:latin typeface="XCCW Joined 10a" panose="03050602040000000000" pitchFamily="66" charset="0"/>
              </a:rPr>
              <a:t>- art that rejects traditional techniques</a:t>
            </a:r>
          </a:p>
          <a:p>
            <a:endParaRPr lang="en-GB" sz="1100" dirty="0">
              <a:latin typeface="XCCW Joined 10a" panose="03050602040000000000" pitchFamily="66" charset="0"/>
            </a:endParaRPr>
          </a:p>
          <a:p>
            <a:r>
              <a:rPr lang="en-GB" sz="1100" b="1" dirty="0">
                <a:latin typeface="XCCW Joined 10a" panose="03050602040000000000" pitchFamily="66" charset="0"/>
              </a:rPr>
              <a:t>Resist</a:t>
            </a:r>
            <a:r>
              <a:rPr lang="en-GB" sz="1100" dirty="0">
                <a:latin typeface="XCCW Joined 10a" panose="03050602040000000000" pitchFamily="66" charset="0"/>
              </a:rPr>
              <a:t>- A technique that repels (withstands) paint.</a:t>
            </a:r>
          </a:p>
          <a:p>
            <a:endParaRPr lang="en-GB" sz="1100" dirty="0">
              <a:latin typeface="XCCW Joined 10a" panose="03050602040000000000" pitchFamily="66" charset="0"/>
            </a:endParaRPr>
          </a:p>
          <a:p>
            <a:endParaRPr lang="en-GB" sz="1200" dirty="0">
              <a:latin typeface="XCCW Joined 10a" panose="03050602040000000000" pitchFamily="66" charset="0"/>
            </a:endParaRPr>
          </a:p>
        </p:txBody>
      </p:sp>
      <p:pic>
        <p:nvPicPr>
          <p:cNvPr id="8" name="Picture 7">
            <a:extLst>
              <a:ext uri="{FF2B5EF4-FFF2-40B4-BE49-F238E27FC236}">
                <a16:creationId xmlns:a16="http://schemas.microsoft.com/office/drawing/2014/main" id="{6970849A-C63A-4B14-8683-0B1597A085B6}"/>
              </a:ext>
            </a:extLst>
          </p:cNvPr>
          <p:cNvPicPr>
            <a:picLocks noChangeAspect="1"/>
          </p:cNvPicPr>
          <p:nvPr/>
        </p:nvPicPr>
        <p:blipFill>
          <a:blip r:embed="rId3"/>
          <a:stretch>
            <a:fillRect/>
          </a:stretch>
        </p:blipFill>
        <p:spPr>
          <a:xfrm>
            <a:off x="2684015" y="1174449"/>
            <a:ext cx="1305759" cy="958774"/>
          </a:xfrm>
          <a:prstGeom prst="rect">
            <a:avLst/>
          </a:prstGeom>
        </p:spPr>
      </p:pic>
      <p:pic>
        <p:nvPicPr>
          <p:cNvPr id="9" name="Picture 8">
            <a:extLst>
              <a:ext uri="{FF2B5EF4-FFF2-40B4-BE49-F238E27FC236}">
                <a16:creationId xmlns:a16="http://schemas.microsoft.com/office/drawing/2014/main" id="{B83CED2E-5646-4539-A680-3F1887FA3D8E}"/>
              </a:ext>
            </a:extLst>
          </p:cNvPr>
          <p:cNvPicPr>
            <a:picLocks noChangeAspect="1"/>
          </p:cNvPicPr>
          <p:nvPr/>
        </p:nvPicPr>
        <p:blipFill>
          <a:blip r:embed="rId4"/>
          <a:stretch>
            <a:fillRect/>
          </a:stretch>
        </p:blipFill>
        <p:spPr>
          <a:xfrm>
            <a:off x="4161684" y="1187189"/>
            <a:ext cx="1300276" cy="958775"/>
          </a:xfrm>
          <a:prstGeom prst="rect">
            <a:avLst/>
          </a:prstGeom>
        </p:spPr>
      </p:pic>
      <p:sp>
        <p:nvSpPr>
          <p:cNvPr id="10" name="Rectangle 9">
            <a:extLst>
              <a:ext uri="{FF2B5EF4-FFF2-40B4-BE49-F238E27FC236}">
                <a16:creationId xmlns:a16="http://schemas.microsoft.com/office/drawing/2014/main" id="{A8C24A12-B26E-48CB-83EA-A45261E4315A}"/>
              </a:ext>
            </a:extLst>
          </p:cNvPr>
          <p:cNvSpPr/>
          <p:nvPr/>
        </p:nvSpPr>
        <p:spPr>
          <a:xfrm>
            <a:off x="433940" y="3328771"/>
            <a:ext cx="5702910" cy="646331"/>
          </a:xfrm>
          <a:prstGeom prst="rect">
            <a:avLst/>
          </a:prstGeom>
        </p:spPr>
        <p:txBody>
          <a:bodyPr wrap="square">
            <a:spAutoFit/>
          </a:bodyPr>
          <a:lstStyle/>
          <a:p>
            <a:r>
              <a:rPr lang="en-GB" altLang="en-US" sz="1200" dirty="0">
                <a:latin typeface="XCCW Joined 10a" panose="03050602040000000000" pitchFamily="66" charset="0"/>
              </a:rPr>
              <a:t>Georgia began experimenting with painting large scale, close up views of flowers. She used paints in vibrant, bold colours and created over 200 paintings.</a:t>
            </a:r>
            <a:endParaRPr lang="en-GB" sz="1200" dirty="0">
              <a:latin typeface="XCCW Joined 10a" panose="03050602040000000000" pitchFamily="66" charset="0"/>
            </a:endParaRPr>
          </a:p>
        </p:txBody>
      </p:sp>
      <p:pic>
        <p:nvPicPr>
          <p:cNvPr id="11" name="Picture 10">
            <a:extLst>
              <a:ext uri="{FF2B5EF4-FFF2-40B4-BE49-F238E27FC236}">
                <a16:creationId xmlns:a16="http://schemas.microsoft.com/office/drawing/2014/main" id="{B180634A-5C5E-4D10-BB9E-F4F72328DCC7}"/>
              </a:ext>
            </a:extLst>
          </p:cNvPr>
          <p:cNvPicPr>
            <a:picLocks noChangeAspect="1"/>
          </p:cNvPicPr>
          <p:nvPr/>
        </p:nvPicPr>
        <p:blipFill>
          <a:blip r:embed="rId5"/>
          <a:stretch>
            <a:fillRect/>
          </a:stretch>
        </p:blipFill>
        <p:spPr>
          <a:xfrm>
            <a:off x="949585" y="3931312"/>
            <a:ext cx="1777502" cy="931514"/>
          </a:xfrm>
          <a:prstGeom prst="rect">
            <a:avLst/>
          </a:prstGeom>
        </p:spPr>
      </p:pic>
      <p:sp>
        <p:nvSpPr>
          <p:cNvPr id="12" name="Rectangle 11">
            <a:extLst>
              <a:ext uri="{FF2B5EF4-FFF2-40B4-BE49-F238E27FC236}">
                <a16:creationId xmlns:a16="http://schemas.microsoft.com/office/drawing/2014/main" id="{FFBDDF07-4CA3-4BB6-9D16-0CA467F63D21}"/>
              </a:ext>
            </a:extLst>
          </p:cNvPr>
          <p:cNvSpPr/>
          <p:nvPr/>
        </p:nvSpPr>
        <p:spPr>
          <a:xfrm>
            <a:off x="852057" y="4870658"/>
            <a:ext cx="2022113" cy="1569660"/>
          </a:xfrm>
          <a:prstGeom prst="rect">
            <a:avLst/>
          </a:prstGeom>
        </p:spPr>
        <p:txBody>
          <a:bodyPr wrap="square">
            <a:spAutoFit/>
          </a:bodyPr>
          <a:lstStyle/>
          <a:p>
            <a:r>
              <a:rPr lang="en-GB" sz="1200" dirty="0">
                <a:latin typeface="XCCW Joined 10a" panose="03050602040000000000" pitchFamily="66" charset="0"/>
              </a:rPr>
              <a:t>Georgia based many of her paintings on the areas around Lake George Village in New York. She also enjoyed painting  mountains.</a:t>
            </a:r>
          </a:p>
        </p:txBody>
      </p:sp>
      <p:pic>
        <p:nvPicPr>
          <p:cNvPr id="14" name="Picture 13">
            <a:extLst>
              <a:ext uri="{FF2B5EF4-FFF2-40B4-BE49-F238E27FC236}">
                <a16:creationId xmlns:a16="http://schemas.microsoft.com/office/drawing/2014/main" id="{E9E9DFCA-8552-46A6-B46D-CE9862601DE8}"/>
              </a:ext>
            </a:extLst>
          </p:cNvPr>
          <p:cNvPicPr>
            <a:picLocks noChangeAspect="1"/>
          </p:cNvPicPr>
          <p:nvPr/>
        </p:nvPicPr>
        <p:blipFill>
          <a:blip r:embed="rId6"/>
          <a:stretch>
            <a:fillRect/>
          </a:stretch>
        </p:blipFill>
        <p:spPr>
          <a:xfrm>
            <a:off x="5072688" y="3960937"/>
            <a:ext cx="1393780" cy="1029079"/>
          </a:xfrm>
          <a:prstGeom prst="rect">
            <a:avLst/>
          </a:prstGeom>
        </p:spPr>
      </p:pic>
      <p:sp>
        <p:nvSpPr>
          <p:cNvPr id="15" name="TextBox 14">
            <a:extLst>
              <a:ext uri="{FF2B5EF4-FFF2-40B4-BE49-F238E27FC236}">
                <a16:creationId xmlns:a16="http://schemas.microsoft.com/office/drawing/2014/main" id="{C7B207E1-D3FA-4863-956A-90B3AE2BFAAA}"/>
              </a:ext>
            </a:extLst>
          </p:cNvPr>
          <p:cNvSpPr txBox="1"/>
          <p:nvPr/>
        </p:nvSpPr>
        <p:spPr>
          <a:xfrm>
            <a:off x="4693940" y="5020660"/>
            <a:ext cx="2403835" cy="1846659"/>
          </a:xfrm>
          <a:prstGeom prst="rect">
            <a:avLst/>
          </a:prstGeom>
          <a:noFill/>
        </p:spPr>
        <p:txBody>
          <a:bodyPr wrap="square" rtlCol="0">
            <a:spAutoFit/>
          </a:bodyPr>
          <a:lstStyle/>
          <a:p>
            <a:r>
              <a:rPr lang="en-GB" sz="1200" u="sng" dirty="0">
                <a:latin typeface="XCCW Joined 10a" panose="03050602040000000000" pitchFamily="66" charset="0"/>
              </a:rPr>
              <a:t>Watercolour techniques</a:t>
            </a:r>
          </a:p>
          <a:p>
            <a:r>
              <a:rPr lang="en-GB" sz="1200" dirty="0">
                <a:latin typeface="XCCW Joined 10a" panose="03050602040000000000" pitchFamily="66" charset="0"/>
              </a:rPr>
              <a:t>-Wet on wet</a:t>
            </a:r>
          </a:p>
          <a:p>
            <a:r>
              <a:rPr lang="en-GB" sz="1200" dirty="0">
                <a:latin typeface="XCCW Joined 10a" panose="03050602040000000000" pitchFamily="66" charset="0"/>
              </a:rPr>
              <a:t>-Dry brush</a:t>
            </a:r>
            <a:br>
              <a:rPr lang="en-GB" sz="1200" dirty="0">
                <a:latin typeface="XCCW Joined 10a" panose="03050602040000000000" pitchFamily="66" charset="0"/>
              </a:rPr>
            </a:br>
            <a:r>
              <a:rPr lang="en-GB" sz="1200" dirty="0">
                <a:latin typeface="XCCW Joined 10a" panose="03050602040000000000" pitchFamily="66" charset="0"/>
              </a:rPr>
              <a:t>-Adding salt</a:t>
            </a:r>
            <a:br>
              <a:rPr lang="en-GB" sz="1200" dirty="0">
                <a:latin typeface="XCCW Joined 10a" panose="03050602040000000000" pitchFamily="66" charset="0"/>
              </a:rPr>
            </a:br>
            <a:r>
              <a:rPr lang="en-GB" sz="1200" dirty="0">
                <a:latin typeface="XCCW Joined 10a" panose="03050602040000000000" pitchFamily="66" charset="0"/>
              </a:rPr>
              <a:t>-</a:t>
            </a:r>
            <a:r>
              <a:rPr lang="en-GB" sz="1200" b="1" dirty="0">
                <a:latin typeface="XCCW Joined 10a" panose="03050602040000000000" pitchFamily="66" charset="0"/>
              </a:rPr>
              <a:t>Graduated</a:t>
            </a:r>
            <a:r>
              <a:rPr lang="en-GB" sz="1200" dirty="0">
                <a:latin typeface="XCCW Joined 10a" panose="03050602040000000000" pitchFamily="66" charset="0"/>
              </a:rPr>
              <a:t> wash</a:t>
            </a:r>
            <a:br>
              <a:rPr lang="en-GB" sz="1200" dirty="0">
                <a:latin typeface="XCCW Joined 10a" panose="03050602040000000000" pitchFamily="66" charset="0"/>
              </a:rPr>
            </a:br>
            <a:r>
              <a:rPr lang="en-GB" sz="1200" dirty="0">
                <a:latin typeface="XCCW Joined 10a" panose="03050602040000000000" pitchFamily="66" charset="0"/>
              </a:rPr>
              <a:t>-Tissue texture</a:t>
            </a:r>
            <a:br>
              <a:rPr lang="en-GB" sz="1200" dirty="0">
                <a:latin typeface="XCCW Joined 10a" panose="03050602040000000000" pitchFamily="66" charset="0"/>
              </a:rPr>
            </a:br>
            <a:r>
              <a:rPr lang="en-GB" sz="1200" dirty="0">
                <a:latin typeface="XCCW Joined 10a" panose="03050602040000000000" pitchFamily="66" charset="0"/>
              </a:rPr>
              <a:t>-Plastic bag texture</a:t>
            </a:r>
            <a:br>
              <a:rPr lang="en-GB" sz="1200" dirty="0">
                <a:latin typeface="XCCW Joined 10a" panose="03050602040000000000" pitchFamily="66" charset="0"/>
              </a:rPr>
            </a:br>
            <a:r>
              <a:rPr lang="en-GB" sz="1200" dirty="0">
                <a:latin typeface="XCCW Joined 10a" panose="03050602040000000000" pitchFamily="66" charset="0"/>
              </a:rPr>
              <a:t>-Wax </a:t>
            </a:r>
            <a:r>
              <a:rPr lang="en-GB" sz="1200" b="1" dirty="0">
                <a:latin typeface="XCCW Joined 10a" panose="03050602040000000000" pitchFamily="66" charset="0"/>
              </a:rPr>
              <a:t>resist</a:t>
            </a:r>
          </a:p>
          <a:p>
            <a:endParaRPr lang="en-GB" dirty="0"/>
          </a:p>
        </p:txBody>
      </p:sp>
      <p:sp>
        <p:nvSpPr>
          <p:cNvPr id="16" name="Rectangle 15">
            <a:extLst>
              <a:ext uri="{FF2B5EF4-FFF2-40B4-BE49-F238E27FC236}">
                <a16:creationId xmlns:a16="http://schemas.microsoft.com/office/drawing/2014/main" id="{FACE4E84-12B9-408A-948C-1AA6F518FAC0}"/>
              </a:ext>
            </a:extLst>
          </p:cNvPr>
          <p:cNvSpPr/>
          <p:nvPr/>
        </p:nvSpPr>
        <p:spPr>
          <a:xfrm>
            <a:off x="7097775" y="5279498"/>
            <a:ext cx="1664427" cy="830997"/>
          </a:xfrm>
          <a:prstGeom prst="rect">
            <a:avLst/>
          </a:prstGeom>
        </p:spPr>
        <p:txBody>
          <a:bodyPr wrap="square">
            <a:spAutoFit/>
          </a:bodyPr>
          <a:lstStyle/>
          <a:p>
            <a:r>
              <a:rPr lang="en-GB" sz="1200" dirty="0">
                <a:latin typeface="XCCW Joined 10a" panose="03050602040000000000" pitchFamily="66" charset="0"/>
              </a:rPr>
              <a:t>Different colours can evoke different feelings</a:t>
            </a:r>
            <a:r>
              <a:rPr lang="en-GB" sz="1200" b="1" dirty="0">
                <a:latin typeface="XCCW Joined 10a" panose="03050602040000000000" pitchFamily="66" charset="0"/>
              </a:rPr>
              <a:t>.</a:t>
            </a:r>
          </a:p>
        </p:txBody>
      </p:sp>
      <p:pic>
        <p:nvPicPr>
          <p:cNvPr id="17" name="Picture 16">
            <a:extLst>
              <a:ext uri="{FF2B5EF4-FFF2-40B4-BE49-F238E27FC236}">
                <a16:creationId xmlns:a16="http://schemas.microsoft.com/office/drawing/2014/main" id="{B726AD6F-95F5-4C63-867B-B2B6B02309F2}"/>
              </a:ext>
            </a:extLst>
          </p:cNvPr>
          <p:cNvPicPr>
            <a:picLocks noChangeAspect="1"/>
          </p:cNvPicPr>
          <p:nvPr/>
        </p:nvPicPr>
        <p:blipFill>
          <a:blip r:embed="rId7"/>
          <a:stretch>
            <a:fillRect/>
          </a:stretch>
        </p:blipFill>
        <p:spPr>
          <a:xfrm>
            <a:off x="7039167" y="4359628"/>
            <a:ext cx="1577224" cy="790189"/>
          </a:xfrm>
          <a:prstGeom prst="rect">
            <a:avLst/>
          </a:prstGeom>
        </p:spPr>
      </p:pic>
      <p:pic>
        <p:nvPicPr>
          <p:cNvPr id="18" name="Picture 17">
            <a:extLst>
              <a:ext uri="{FF2B5EF4-FFF2-40B4-BE49-F238E27FC236}">
                <a16:creationId xmlns:a16="http://schemas.microsoft.com/office/drawing/2014/main" id="{405E8E2D-EE49-4E5E-B803-D45770FF0774}"/>
              </a:ext>
            </a:extLst>
          </p:cNvPr>
          <p:cNvPicPr>
            <a:picLocks noChangeAspect="1"/>
          </p:cNvPicPr>
          <p:nvPr/>
        </p:nvPicPr>
        <p:blipFill>
          <a:blip r:embed="rId8"/>
          <a:stretch>
            <a:fillRect/>
          </a:stretch>
        </p:blipFill>
        <p:spPr>
          <a:xfrm>
            <a:off x="2951927" y="3931312"/>
            <a:ext cx="1460857" cy="668798"/>
          </a:xfrm>
          <a:prstGeom prst="rect">
            <a:avLst/>
          </a:prstGeom>
        </p:spPr>
      </p:pic>
      <p:pic>
        <p:nvPicPr>
          <p:cNvPr id="19" name="Picture 18">
            <a:extLst>
              <a:ext uri="{FF2B5EF4-FFF2-40B4-BE49-F238E27FC236}">
                <a16:creationId xmlns:a16="http://schemas.microsoft.com/office/drawing/2014/main" id="{88224FAF-81B6-4E30-AC6D-1DE52D96F519}"/>
              </a:ext>
            </a:extLst>
          </p:cNvPr>
          <p:cNvPicPr>
            <a:picLocks noChangeAspect="1"/>
          </p:cNvPicPr>
          <p:nvPr/>
        </p:nvPicPr>
        <p:blipFill>
          <a:blip r:embed="rId9"/>
          <a:stretch>
            <a:fillRect/>
          </a:stretch>
        </p:blipFill>
        <p:spPr>
          <a:xfrm>
            <a:off x="2957090" y="4587604"/>
            <a:ext cx="1455694" cy="635767"/>
          </a:xfrm>
          <a:prstGeom prst="rect">
            <a:avLst/>
          </a:prstGeom>
        </p:spPr>
      </p:pic>
      <p:cxnSp>
        <p:nvCxnSpPr>
          <p:cNvPr id="22" name="Straight Connector 21">
            <a:extLst>
              <a:ext uri="{FF2B5EF4-FFF2-40B4-BE49-F238E27FC236}">
                <a16:creationId xmlns:a16="http://schemas.microsoft.com/office/drawing/2014/main" id="{84D54CD6-FF2C-4A42-A1B9-3178E53BB28F}"/>
              </a:ext>
            </a:extLst>
          </p:cNvPr>
          <p:cNvCxnSpPr>
            <a:cxnSpLocks/>
          </p:cNvCxnSpPr>
          <p:nvPr/>
        </p:nvCxnSpPr>
        <p:spPr>
          <a:xfrm>
            <a:off x="2798451" y="4587604"/>
            <a:ext cx="170153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CDC44F3-DB04-4D49-BDD5-111B0DA165F1}"/>
              </a:ext>
            </a:extLst>
          </p:cNvPr>
          <p:cNvSpPr txBox="1"/>
          <p:nvPr/>
        </p:nvSpPr>
        <p:spPr>
          <a:xfrm>
            <a:off x="2871578" y="5279498"/>
            <a:ext cx="1935880" cy="1200329"/>
          </a:xfrm>
          <a:prstGeom prst="rect">
            <a:avLst/>
          </a:prstGeom>
          <a:noFill/>
        </p:spPr>
        <p:txBody>
          <a:bodyPr wrap="square" rtlCol="0">
            <a:spAutoFit/>
          </a:bodyPr>
          <a:lstStyle/>
          <a:p>
            <a:r>
              <a:rPr lang="en-GB" sz="1200" dirty="0">
                <a:latin typeface="XCCW Joined 10a" panose="03050602040000000000" pitchFamily="66" charset="0"/>
              </a:rPr>
              <a:t>To draw a reflection in water, you draw a symmetrical copy under the </a:t>
            </a:r>
            <a:r>
              <a:rPr lang="en-GB" sz="1200" b="1" dirty="0">
                <a:latin typeface="XCCW Joined 10a" panose="03050602040000000000" pitchFamily="66" charset="0"/>
              </a:rPr>
              <a:t>mirror line.</a:t>
            </a:r>
          </a:p>
        </p:txBody>
      </p:sp>
    </p:spTree>
    <p:extLst>
      <p:ext uri="{BB962C8B-B14F-4D97-AF65-F5344CB8AC3E}">
        <p14:creationId xmlns:p14="http://schemas.microsoft.com/office/powerpoint/2010/main" val="1780636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5082385E536C4BBAD8E53215F6C958" ma:contentTypeVersion="16" ma:contentTypeDescription="Create a new document." ma:contentTypeScope="" ma:versionID="e629aedb26c0bdc50998f9dc435be638">
  <xsd:schema xmlns:xsd="http://www.w3.org/2001/XMLSchema" xmlns:xs="http://www.w3.org/2001/XMLSchema" xmlns:p="http://schemas.microsoft.com/office/2006/metadata/properties" xmlns:ns2="351459db-3b75-47df-a6df-554e6210169d" xmlns:ns3="73522962-7b55-4b97-82cf-24e7999e46ad" targetNamespace="http://schemas.microsoft.com/office/2006/metadata/properties" ma:root="true" ma:fieldsID="7fb0a9ac5de3e1e5dea0d2c6694aecdd" ns2:_="" ns3:_="">
    <xsd:import namespace="351459db-3b75-47df-a6df-554e6210169d"/>
    <xsd:import namespace="73522962-7b55-4b97-82cf-24e7999e46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1459db-3b75-47df-a6df-554e621016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de434f0-ed9b-42bd-875f-ac81a6495ea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3522962-7b55-4b97-82cf-24e7999e46a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8ac06bbf-12f0-473c-bb7f-affa5d5ad483}" ma:internalName="TaxCatchAll" ma:showField="CatchAllData" ma:web="73522962-7b55-4b97-82cf-24e7999e46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51459db-3b75-47df-a6df-554e6210169d">
      <Terms xmlns="http://schemas.microsoft.com/office/infopath/2007/PartnerControls"/>
    </lcf76f155ced4ddcb4097134ff3c332f>
    <TaxCatchAll xmlns="73522962-7b55-4b97-82cf-24e7999e46ad" xsi:nil="true"/>
  </documentManagement>
</p:properties>
</file>

<file path=customXml/itemProps1.xml><?xml version="1.0" encoding="utf-8"?>
<ds:datastoreItem xmlns:ds="http://schemas.openxmlformats.org/officeDocument/2006/customXml" ds:itemID="{4D0357F2-16CE-40C8-A3B2-4340F4B8B5BB}"/>
</file>

<file path=customXml/itemProps2.xml><?xml version="1.0" encoding="utf-8"?>
<ds:datastoreItem xmlns:ds="http://schemas.openxmlformats.org/officeDocument/2006/customXml" ds:itemID="{E8C90676-900F-4B97-8557-1C0B84C5364D}"/>
</file>

<file path=customXml/itemProps3.xml><?xml version="1.0" encoding="utf-8"?>
<ds:datastoreItem xmlns:ds="http://schemas.openxmlformats.org/officeDocument/2006/customXml" ds:itemID="{FDE978A3-32B9-4C6D-B9C6-0AEBCAD0617B}"/>
</file>

<file path=docProps/app.xml><?xml version="1.0" encoding="utf-8"?>
<Properties xmlns="http://schemas.openxmlformats.org/officeDocument/2006/extended-properties" xmlns:vt="http://schemas.openxmlformats.org/officeDocument/2006/docPropsVTypes">
  <Template>Office Theme</Template>
  <TotalTime>556</TotalTime>
  <Words>227</Words>
  <Application>Microsoft Office PowerPoint</Application>
  <PresentationFormat>On-screen Show (4:3)</PresentationFormat>
  <Paragraphs>20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XCCW Joined 10a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 Carlisle</dc:creator>
  <cp:lastModifiedBy>Pam Carlisle</cp:lastModifiedBy>
  <cp:revision>10</cp:revision>
  <dcterms:created xsi:type="dcterms:W3CDTF">2022-07-17T20:04:39Z</dcterms:created>
  <dcterms:modified xsi:type="dcterms:W3CDTF">2022-07-25T10:38:52Z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0x010100165082385E536C4BBAD8E53215F6C958</vt:lpwstr>
  </property>
</Properties>
</file>