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
  </p:handoutMasterIdLst>
  <p:sldIdLst>
    <p:sldId id="327" r:id="rId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EA9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264"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FA80A11-706A-4368-B3D9-D13C515951BD}" type="datetimeFigureOut">
              <a:rPr lang="en-GB" smtClean="0"/>
              <a:t>26/07/2022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EDBD90F-B83B-44BF-81C0-799135C42721}" type="slidenum">
              <a:rPr lang="en-GB" smtClean="0"/>
              <a:t>‹#›</a:t>
            </a:fld>
            <a:endParaRPr lang="en-GB"/>
          </a:p>
        </p:txBody>
      </p:sp>
    </p:spTree>
    <p:extLst>
      <p:ext uri="{BB962C8B-B14F-4D97-AF65-F5344CB8AC3E}">
        <p14:creationId xmlns:p14="http://schemas.microsoft.com/office/powerpoint/2010/main" val="35825444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7BC458-B192-4691-AF89-24DACEBAEFFC}" type="datetimeFigureOut">
              <a:rPr lang="en-GB" smtClean="0"/>
              <a:t>26/07/2022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AEECE-AA65-473F-8350-C986952AFD77}" type="slidenum">
              <a:rPr lang="en-GB" smtClean="0"/>
              <a:t>‹#›</a:t>
            </a:fld>
            <a:endParaRPr lang="en-GB"/>
          </a:p>
        </p:txBody>
      </p:sp>
      <p:pic>
        <p:nvPicPr>
          <p:cNvPr id="7" name="Picture 6">
            <a:extLst>
              <a:ext uri="{FF2B5EF4-FFF2-40B4-BE49-F238E27FC236}">
                <a16:creationId xmlns:a16="http://schemas.microsoft.com/office/drawing/2014/main" id="{0EDD1753-6858-4783-8392-DE57F595D1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214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7BC458-B192-4691-AF89-24DACEBAEFFC}" type="datetimeFigureOut">
              <a:rPr lang="en-GB" smtClean="0"/>
              <a:t>26/07/2022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AEECE-AA65-473F-8350-C986952AFD77}" type="slidenum">
              <a:rPr lang="en-GB" smtClean="0"/>
              <a:t>‹#›</a:t>
            </a:fld>
            <a:endParaRPr lang="en-GB"/>
          </a:p>
        </p:txBody>
      </p:sp>
      <p:pic>
        <p:nvPicPr>
          <p:cNvPr id="7" name="Picture 6">
            <a:extLst>
              <a:ext uri="{FF2B5EF4-FFF2-40B4-BE49-F238E27FC236}">
                <a16:creationId xmlns:a16="http://schemas.microsoft.com/office/drawing/2014/main" id="{E21859ED-DF53-47B4-8469-DC3CD262EA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768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7BC458-B192-4691-AF89-24DACEBAEFFC}" type="datetimeFigureOut">
              <a:rPr lang="en-GB" smtClean="0"/>
              <a:t>26/07/2022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AEECE-AA65-473F-8350-C986952AFD77}" type="slidenum">
              <a:rPr lang="en-GB" smtClean="0"/>
              <a:t>‹#›</a:t>
            </a:fld>
            <a:endParaRPr lang="en-GB"/>
          </a:p>
        </p:txBody>
      </p:sp>
      <p:pic>
        <p:nvPicPr>
          <p:cNvPr id="7" name="Picture 6">
            <a:extLst>
              <a:ext uri="{FF2B5EF4-FFF2-40B4-BE49-F238E27FC236}">
                <a16:creationId xmlns:a16="http://schemas.microsoft.com/office/drawing/2014/main" id="{E745AB35-C6E9-4088-89D2-6B2E4C7E48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778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7BC458-B192-4691-AF89-24DACEBAEFFC}" type="datetimeFigureOut">
              <a:rPr lang="en-GB" smtClean="0"/>
              <a:t>26/07/2022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AEECE-AA65-473F-8350-C986952AFD77}" type="slidenum">
              <a:rPr lang="en-GB" smtClean="0"/>
              <a:t>‹#›</a:t>
            </a:fld>
            <a:endParaRPr lang="en-GB"/>
          </a:p>
        </p:txBody>
      </p:sp>
      <p:pic>
        <p:nvPicPr>
          <p:cNvPr id="7" name="Picture 6">
            <a:extLst>
              <a:ext uri="{FF2B5EF4-FFF2-40B4-BE49-F238E27FC236}">
                <a16:creationId xmlns:a16="http://schemas.microsoft.com/office/drawing/2014/main" id="{48E9FAE0-37B7-4009-BADC-0049DB38C3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a:extLst>
              <a:ext uri="{FF2B5EF4-FFF2-40B4-BE49-F238E27FC236}">
                <a16:creationId xmlns:a16="http://schemas.microsoft.com/office/drawing/2014/main" id="{00ED7233-933A-4CC9-825D-238547372E02}"/>
              </a:ext>
            </a:extLst>
          </p:cNvPr>
          <p:cNvSpPr/>
          <p:nvPr userDrawn="1"/>
        </p:nvSpPr>
        <p:spPr>
          <a:xfrm>
            <a:off x="320040" y="252550"/>
            <a:ext cx="8412480" cy="6148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34313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7BC458-B192-4691-AF89-24DACEBAEFFC}" type="datetimeFigureOut">
              <a:rPr lang="en-GB" smtClean="0"/>
              <a:t>26/07/2022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AEECE-AA65-473F-8350-C986952AFD77}" type="slidenum">
              <a:rPr lang="en-GB" smtClean="0"/>
              <a:t>‹#›</a:t>
            </a:fld>
            <a:endParaRPr lang="en-GB"/>
          </a:p>
        </p:txBody>
      </p:sp>
      <p:pic>
        <p:nvPicPr>
          <p:cNvPr id="7" name="Picture 6">
            <a:extLst>
              <a:ext uri="{FF2B5EF4-FFF2-40B4-BE49-F238E27FC236}">
                <a16:creationId xmlns:a16="http://schemas.microsoft.com/office/drawing/2014/main" id="{348F75B9-1D18-4B1D-A015-24F550D696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a:extLst>
              <a:ext uri="{FF2B5EF4-FFF2-40B4-BE49-F238E27FC236}">
                <a16:creationId xmlns:a16="http://schemas.microsoft.com/office/drawing/2014/main" id="{F5BCCFAB-7AB3-4D4C-A885-B16885D7842D}"/>
              </a:ext>
            </a:extLst>
          </p:cNvPr>
          <p:cNvSpPr/>
          <p:nvPr userDrawn="1"/>
        </p:nvSpPr>
        <p:spPr>
          <a:xfrm>
            <a:off x="320040" y="252550"/>
            <a:ext cx="8412480" cy="6148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60132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7BC458-B192-4691-AF89-24DACEBAEFFC}" type="datetimeFigureOut">
              <a:rPr lang="en-GB" smtClean="0"/>
              <a:t>26/07/2022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AEECE-AA65-473F-8350-C986952AFD77}" type="slidenum">
              <a:rPr lang="en-GB" smtClean="0"/>
              <a:t>‹#›</a:t>
            </a:fld>
            <a:endParaRPr lang="en-GB"/>
          </a:p>
        </p:txBody>
      </p:sp>
      <p:pic>
        <p:nvPicPr>
          <p:cNvPr id="8" name="Picture 7">
            <a:extLst>
              <a:ext uri="{FF2B5EF4-FFF2-40B4-BE49-F238E27FC236}">
                <a16:creationId xmlns:a16="http://schemas.microsoft.com/office/drawing/2014/main" id="{C929C87B-D902-43CA-A159-6D3059082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ounded Rectangle 8">
            <a:extLst>
              <a:ext uri="{FF2B5EF4-FFF2-40B4-BE49-F238E27FC236}">
                <a16:creationId xmlns:a16="http://schemas.microsoft.com/office/drawing/2014/main" id="{E62C9A2B-CE1F-414E-AC56-6C974D3E42F5}"/>
              </a:ext>
            </a:extLst>
          </p:cNvPr>
          <p:cNvSpPr/>
          <p:nvPr userDrawn="1"/>
        </p:nvSpPr>
        <p:spPr>
          <a:xfrm>
            <a:off x="320040" y="252550"/>
            <a:ext cx="8412480" cy="6148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830704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7BC458-B192-4691-AF89-24DACEBAEFFC}" type="datetimeFigureOut">
              <a:rPr lang="en-GB" smtClean="0"/>
              <a:t>26/07/2022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AEECE-AA65-473F-8350-C986952AFD77}" type="slidenum">
              <a:rPr lang="en-GB" smtClean="0"/>
              <a:t>‹#›</a:t>
            </a:fld>
            <a:endParaRPr lang="en-GB"/>
          </a:p>
        </p:txBody>
      </p:sp>
      <p:pic>
        <p:nvPicPr>
          <p:cNvPr id="10" name="Picture 9">
            <a:extLst>
              <a:ext uri="{FF2B5EF4-FFF2-40B4-BE49-F238E27FC236}">
                <a16:creationId xmlns:a16="http://schemas.microsoft.com/office/drawing/2014/main" id="{3C8C02BB-AA03-462A-99A2-23F12339FD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a:extLst>
              <a:ext uri="{FF2B5EF4-FFF2-40B4-BE49-F238E27FC236}">
                <a16:creationId xmlns:a16="http://schemas.microsoft.com/office/drawing/2014/main" id="{2D3F6EB5-B7EA-4CD8-9703-3AA22090F403}"/>
              </a:ext>
            </a:extLst>
          </p:cNvPr>
          <p:cNvSpPr/>
          <p:nvPr userDrawn="1"/>
        </p:nvSpPr>
        <p:spPr>
          <a:xfrm>
            <a:off x="320040" y="252550"/>
            <a:ext cx="8412480" cy="6148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4755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7BC458-B192-4691-AF89-24DACEBAEFFC}" type="datetimeFigureOut">
              <a:rPr lang="en-GB" smtClean="0"/>
              <a:t>26/07/2022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AEECE-AA65-473F-8350-C986952AFD77}" type="slidenum">
              <a:rPr lang="en-GB" smtClean="0"/>
              <a:t>‹#›</a:t>
            </a:fld>
            <a:endParaRPr lang="en-GB"/>
          </a:p>
        </p:txBody>
      </p:sp>
      <p:pic>
        <p:nvPicPr>
          <p:cNvPr id="6" name="Picture 5">
            <a:extLst>
              <a:ext uri="{FF2B5EF4-FFF2-40B4-BE49-F238E27FC236}">
                <a16:creationId xmlns:a16="http://schemas.microsoft.com/office/drawing/2014/main" id="{548CEC64-DEE2-4977-B9F2-611876BBC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ounded Rectangle 6">
            <a:extLst>
              <a:ext uri="{FF2B5EF4-FFF2-40B4-BE49-F238E27FC236}">
                <a16:creationId xmlns:a16="http://schemas.microsoft.com/office/drawing/2014/main" id="{59D75627-05A4-4EB5-AE8D-661B00D74A76}"/>
              </a:ext>
            </a:extLst>
          </p:cNvPr>
          <p:cNvSpPr/>
          <p:nvPr userDrawn="1"/>
        </p:nvSpPr>
        <p:spPr>
          <a:xfrm>
            <a:off x="320040" y="252550"/>
            <a:ext cx="8412480" cy="6148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67856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BC458-B192-4691-AF89-24DACEBAEFFC}" type="datetimeFigureOut">
              <a:rPr lang="en-GB" smtClean="0"/>
              <a:t>26/07/2022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AEECE-AA65-473F-8350-C986952AFD77}" type="slidenum">
              <a:rPr lang="en-GB" smtClean="0"/>
              <a:t>‹#›</a:t>
            </a:fld>
            <a:endParaRPr lang="en-GB"/>
          </a:p>
        </p:txBody>
      </p:sp>
      <p:pic>
        <p:nvPicPr>
          <p:cNvPr id="5" name="Picture 4">
            <a:extLst>
              <a:ext uri="{FF2B5EF4-FFF2-40B4-BE49-F238E27FC236}">
                <a16:creationId xmlns:a16="http://schemas.microsoft.com/office/drawing/2014/main" id="{372A45E2-C1B6-4A7E-9B2F-FDDAC450C8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75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7BC458-B192-4691-AF89-24DACEBAEFFC}" type="datetimeFigureOut">
              <a:rPr lang="en-GB" smtClean="0"/>
              <a:t>26/07/2022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AEECE-AA65-473F-8350-C986952AFD77}" type="slidenum">
              <a:rPr lang="en-GB" smtClean="0"/>
              <a:t>‹#›</a:t>
            </a:fld>
            <a:endParaRPr lang="en-GB"/>
          </a:p>
        </p:txBody>
      </p:sp>
      <p:pic>
        <p:nvPicPr>
          <p:cNvPr id="8" name="Picture 7">
            <a:extLst>
              <a:ext uri="{FF2B5EF4-FFF2-40B4-BE49-F238E27FC236}">
                <a16:creationId xmlns:a16="http://schemas.microsoft.com/office/drawing/2014/main" id="{B15E9C2C-2312-4B96-840A-56F644F4D6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1523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7BC458-B192-4691-AF89-24DACEBAEFFC}" type="datetimeFigureOut">
              <a:rPr lang="en-GB" smtClean="0"/>
              <a:t>26/07/2022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AEECE-AA65-473F-8350-C986952AFD77}" type="slidenum">
              <a:rPr lang="en-GB" smtClean="0"/>
              <a:t>‹#›</a:t>
            </a:fld>
            <a:endParaRPr lang="en-GB"/>
          </a:p>
        </p:txBody>
      </p:sp>
      <p:pic>
        <p:nvPicPr>
          <p:cNvPr id="8" name="Picture 7">
            <a:extLst>
              <a:ext uri="{FF2B5EF4-FFF2-40B4-BE49-F238E27FC236}">
                <a16:creationId xmlns:a16="http://schemas.microsoft.com/office/drawing/2014/main" id="{59748345-A0D9-46E6-AC4F-E32AFB6CDC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580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BC458-B192-4691-AF89-24DACEBAEFFC}" type="datetimeFigureOut">
              <a:rPr lang="en-GB" smtClean="0"/>
              <a:t>26/07/2022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AEECE-AA65-473F-8350-C986952AFD77}" type="slidenum">
              <a:rPr lang="en-GB" smtClean="0"/>
              <a:t>‹#›</a:t>
            </a:fld>
            <a:endParaRPr lang="en-GB"/>
          </a:p>
        </p:txBody>
      </p:sp>
    </p:spTree>
    <p:extLst>
      <p:ext uri="{BB962C8B-B14F-4D97-AF65-F5344CB8AC3E}">
        <p14:creationId xmlns:p14="http://schemas.microsoft.com/office/powerpoint/2010/main" val="3965079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664114-EAFA-4F72-8718-8A0F1E462780}"/>
              </a:ext>
            </a:extLst>
          </p:cNvPr>
          <p:cNvPicPr>
            <a:picLocks noChangeAspect="1"/>
          </p:cNvPicPr>
          <p:nvPr/>
        </p:nvPicPr>
        <p:blipFill>
          <a:blip r:embed="rId2"/>
          <a:stretch>
            <a:fillRect/>
          </a:stretch>
        </p:blipFill>
        <p:spPr>
          <a:xfrm>
            <a:off x="663945" y="698513"/>
            <a:ext cx="765217" cy="1022093"/>
          </a:xfrm>
          <a:prstGeom prst="rect">
            <a:avLst/>
          </a:prstGeom>
        </p:spPr>
      </p:pic>
      <p:sp>
        <p:nvSpPr>
          <p:cNvPr id="9" name="Rectangle 8">
            <a:extLst>
              <a:ext uri="{FF2B5EF4-FFF2-40B4-BE49-F238E27FC236}">
                <a16:creationId xmlns:a16="http://schemas.microsoft.com/office/drawing/2014/main" id="{33C71F8C-A4E0-46E1-97B9-5687C59F6D4E}"/>
              </a:ext>
            </a:extLst>
          </p:cNvPr>
          <p:cNvSpPr/>
          <p:nvPr/>
        </p:nvSpPr>
        <p:spPr>
          <a:xfrm>
            <a:off x="348792" y="1932241"/>
            <a:ext cx="5788057" cy="2123658"/>
          </a:xfrm>
          <a:prstGeom prst="rect">
            <a:avLst/>
          </a:prstGeom>
        </p:spPr>
        <p:txBody>
          <a:bodyPr wrap="square">
            <a:spAutoFit/>
          </a:bodyPr>
          <a:lstStyle/>
          <a:p>
            <a:pPr lvl="0"/>
            <a:r>
              <a:rPr lang="en-GB" sz="1100" dirty="0">
                <a:solidFill>
                  <a:prstClr val="black"/>
                </a:solidFill>
                <a:latin typeface="XCCW Joined 10a" panose="03050602040000000000" pitchFamily="66" charset="0"/>
              </a:rPr>
              <a:t>Monet was an impressionist painter born in Paris in 1840. </a:t>
            </a:r>
            <a:r>
              <a:rPr lang="en-GB" sz="1100" b="1" dirty="0">
                <a:solidFill>
                  <a:prstClr val="black"/>
                </a:solidFill>
                <a:latin typeface="XCCW Joined 10a" panose="03050602040000000000" pitchFamily="66" charset="0"/>
              </a:rPr>
              <a:t>Impressionism</a:t>
            </a:r>
            <a:r>
              <a:rPr lang="en-GB" sz="1100" dirty="0">
                <a:solidFill>
                  <a:prstClr val="black"/>
                </a:solidFill>
                <a:latin typeface="XCCW Joined 10a" panose="03050602040000000000" pitchFamily="66" charset="0"/>
              </a:rPr>
              <a:t> started in the 1860’s in France after a group of artists did not want to paint realistic pictures anymore. They preferred </a:t>
            </a:r>
            <a:r>
              <a:rPr lang="en-GB" sz="1100" b="1" dirty="0">
                <a:solidFill>
                  <a:prstClr val="black"/>
                </a:solidFill>
                <a:latin typeface="XCCW Joined 10a" panose="03050602040000000000" pitchFamily="66" charset="0"/>
              </a:rPr>
              <a:t>plein air </a:t>
            </a:r>
            <a:r>
              <a:rPr lang="en-GB" sz="1100" dirty="0">
                <a:solidFill>
                  <a:prstClr val="black"/>
                </a:solidFill>
                <a:latin typeface="XCCW Joined 10a" panose="03050602040000000000" pitchFamily="66" charset="0"/>
              </a:rPr>
              <a:t>to painting in a studio indoors. Mary Cassatt, August Renoir and Edgar Degas are some famous impressionist painters. During the industrial revolution, paintings started to feature bridges, trains, workers and factories. The impressionists used thick layers of paint with </a:t>
            </a:r>
            <a:r>
              <a:rPr lang="en-GB" sz="1100" b="1" dirty="0">
                <a:solidFill>
                  <a:prstClr val="black"/>
                </a:solidFill>
                <a:latin typeface="XCCW Joined 10a" panose="03050602040000000000" pitchFamily="66" charset="0"/>
              </a:rPr>
              <a:t>dabs</a:t>
            </a:r>
            <a:r>
              <a:rPr lang="en-GB" sz="1100" dirty="0">
                <a:solidFill>
                  <a:prstClr val="black"/>
                </a:solidFill>
                <a:latin typeface="XCCW Joined 10a" panose="03050602040000000000" pitchFamily="66" charset="0"/>
              </a:rPr>
              <a:t> of colour which they did not bother to mix colours in a palette but instead mixed on the canvas. Brush marks were left visible. This technique is often referred to as </a:t>
            </a:r>
            <a:r>
              <a:rPr lang="en-GB" sz="1100" b="1" dirty="0">
                <a:solidFill>
                  <a:prstClr val="black"/>
                </a:solidFill>
                <a:latin typeface="XCCW Joined 10a" panose="03050602040000000000" pitchFamily="66" charset="0"/>
              </a:rPr>
              <a:t>impasto. </a:t>
            </a:r>
          </a:p>
          <a:p>
            <a:pPr lvl="0"/>
            <a:r>
              <a:rPr lang="en-GB" sz="1100" dirty="0">
                <a:solidFill>
                  <a:prstClr val="black"/>
                </a:solidFill>
                <a:latin typeface="XCCW Joined 10a" panose="03050602040000000000" pitchFamily="66" charset="0"/>
              </a:rPr>
              <a:t>. </a:t>
            </a:r>
          </a:p>
        </p:txBody>
      </p:sp>
      <p:sp>
        <p:nvSpPr>
          <p:cNvPr id="11" name="Rectangle 10">
            <a:extLst>
              <a:ext uri="{FF2B5EF4-FFF2-40B4-BE49-F238E27FC236}">
                <a16:creationId xmlns:a16="http://schemas.microsoft.com/office/drawing/2014/main" id="{02F303A8-CFB6-4801-91C3-8571F624A0DE}"/>
              </a:ext>
            </a:extLst>
          </p:cNvPr>
          <p:cNvSpPr/>
          <p:nvPr/>
        </p:nvSpPr>
        <p:spPr>
          <a:xfrm>
            <a:off x="439162" y="4689674"/>
            <a:ext cx="5658355" cy="705962"/>
          </a:xfrm>
          <a:prstGeom prst="rect">
            <a:avLst/>
          </a:prstGeom>
        </p:spPr>
        <p:txBody>
          <a:bodyPr wrap="square">
            <a:spAutoFit/>
          </a:bodyPr>
          <a:lstStyle/>
          <a:p>
            <a:pPr>
              <a:lnSpc>
                <a:spcPct val="90000"/>
              </a:lnSpc>
              <a:spcBef>
                <a:spcPts val="750"/>
              </a:spcBef>
            </a:pPr>
            <a:r>
              <a:rPr lang="en-GB" sz="1100" dirty="0">
                <a:solidFill>
                  <a:prstClr val="black"/>
                </a:solidFill>
                <a:latin typeface="XCCW Joined 10a" panose="03050602040000000000" pitchFamily="66" charset="0"/>
              </a:rPr>
              <a:t>As an artist, Monet was really interested in showing the effect of changing light on a scene. This meant that he often painted the same scene at different times of day. Among the best known examples are his series of haystacks 1890–1891. </a:t>
            </a:r>
          </a:p>
        </p:txBody>
      </p:sp>
      <p:pic>
        <p:nvPicPr>
          <p:cNvPr id="14" name="Picture 13">
            <a:extLst>
              <a:ext uri="{FF2B5EF4-FFF2-40B4-BE49-F238E27FC236}">
                <a16:creationId xmlns:a16="http://schemas.microsoft.com/office/drawing/2014/main" id="{5D34368E-7EA7-4106-BF7F-73BD2FE0982F}"/>
              </a:ext>
            </a:extLst>
          </p:cNvPr>
          <p:cNvPicPr>
            <a:picLocks noChangeAspect="1"/>
          </p:cNvPicPr>
          <p:nvPr/>
        </p:nvPicPr>
        <p:blipFill>
          <a:blip r:embed="rId3"/>
          <a:stretch>
            <a:fillRect/>
          </a:stretch>
        </p:blipFill>
        <p:spPr>
          <a:xfrm>
            <a:off x="3068198" y="684472"/>
            <a:ext cx="1343366" cy="947448"/>
          </a:xfrm>
          <a:prstGeom prst="rect">
            <a:avLst/>
          </a:prstGeom>
        </p:spPr>
      </p:pic>
      <p:pic>
        <p:nvPicPr>
          <p:cNvPr id="15" name="Picture 14">
            <a:extLst>
              <a:ext uri="{FF2B5EF4-FFF2-40B4-BE49-F238E27FC236}">
                <a16:creationId xmlns:a16="http://schemas.microsoft.com/office/drawing/2014/main" id="{9FA697F1-D3CD-4643-B1D6-E5349BAF2B9F}"/>
              </a:ext>
            </a:extLst>
          </p:cNvPr>
          <p:cNvPicPr>
            <a:picLocks noChangeAspect="1"/>
          </p:cNvPicPr>
          <p:nvPr/>
        </p:nvPicPr>
        <p:blipFill>
          <a:blip r:embed="rId4"/>
          <a:stretch>
            <a:fillRect/>
          </a:stretch>
        </p:blipFill>
        <p:spPr>
          <a:xfrm>
            <a:off x="695474" y="3858796"/>
            <a:ext cx="4748087" cy="718844"/>
          </a:xfrm>
          <a:prstGeom prst="rect">
            <a:avLst/>
          </a:prstGeom>
        </p:spPr>
      </p:pic>
      <p:pic>
        <p:nvPicPr>
          <p:cNvPr id="16" name="Picture 15">
            <a:extLst>
              <a:ext uri="{FF2B5EF4-FFF2-40B4-BE49-F238E27FC236}">
                <a16:creationId xmlns:a16="http://schemas.microsoft.com/office/drawing/2014/main" id="{C4554C60-7A93-4B3D-801A-AD916DCCC3E8}"/>
              </a:ext>
            </a:extLst>
          </p:cNvPr>
          <p:cNvPicPr>
            <a:picLocks noChangeAspect="1"/>
          </p:cNvPicPr>
          <p:nvPr/>
        </p:nvPicPr>
        <p:blipFill>
          <a:blip r:embed="rId5"/>
          <a:stretch>
            <a:fillRect/>
          </a:stretch>
        </p:blipFill>
        <p:spPr>
          <a:xfrm>
            <a:off x="869301" y="5515244"/>
            <a:ext cx="952395" cy="750389"/>
          </a:xfrm>
          <a:prstGeom prst="rect">
            <a:avLst/>
          </a:prstGeom>
        </p:spPr>
      </p:pic>
      <p:pic>
        <p:nvPicPr>
          <p:cNvPr id="17" name="Picture 16">
            <a:extLst>
              <a:ext uri="{FF2B5EF4-FFF2-40B4-BE49-F238E27FC236}">
                <a16:creationId xmlns:a16="http://schemas.microsoft.com/office/drawing/2014/main" id="{DD320DBF-006B-4310-B719-50A85D68B69C}"/>
              </a:ext>
            </a:extLst>
          </p:cNvPr>
          <p:cNvPicPr>
            <a:picLocks noChangeAspect="1"/>
          </p:cNvPicPr>
          <p:nvPr/>
        </p:nvPicPr>
        <p:blipFill>
          <a:blip r:embed="rId6"/>
          <a:stretch>
            <a:fillRect/>
          </a:stretch>
        </p:blipFill>
        <p:spPr>
          <a:xfrm>
            <a:off x="1914623" y="5515245"/>
            <a:ext cx="1194848" cy="750389"/>
          </a:xfrm>
          <a:prstGeom prst="rect">
            <a:avLst/>
          </a:prstGeom>
        </p:spPr>
      </p:pic>
      <p:sp>
        <p:nvSpPr>
          <p:cNvPr id="18" name="TextBox 17">
            <a:extLst>
              <a:ext uri="{FF2B5EF4-FFF2-40B4-BE49-F238E27FC236}">
                <a16:creationId xmlns:a16="http://schemas.microsoft.com/office/drawing/2014/main" id="{E711DF8A-E622-4AE4-945F-0CA4DE5B74A1}"/>
              </a:ext>
            </a:extLst>
          </p:cNvPr>
          <p:cNvSpPr txBox="1"/>
          <p:nvPr/>
        </p:nvSpPr>
        <p:spPr>
          <a:xfrm>
            <a:off x="3202398" y="5534108"/>
            <a:ext cx="2760105" cy="1184940"/>
          </a:xfrm>
          <a:prstGeom prst="rect">
            <a:avLst/>
          </a:prstGeom>
          <a:noFill/>
        </p:spPr>
        <p:txBody>
          <a:bodyPr wrap="square" rtlCol="0">
            <a:spAutoFit/>
          </a:bodyPr>
          <a:lstStyle/>
          <a:p>
            <a:r>
              <a:rPr lang="en-GB" sz="1100" dirty="0">
                <a:latin typeface="XCCW Joined 10a" panose="03050602040000000000" pitchFamily="66" charset="0"/>
              </a:rPr>
              <a:t>Monet’s paintings of water lilies in his garden in Giverny occupied him continuously for the last 20 years of his life.</a:t>
            </a:r>
          </a:p>
          <a:p>
            <a:endParaRPr lang="en-GB" sz="1350" dirty="0"/>
          </a:p>
          <a:p>
            <a:endParaRPr lang="en-GB" sz="1350" dirty="0"/>
          </a:p>
        </p:txBody>
      </p:sp>
      <p:pic>
        <p:nvPicPr>
          <p:cNvPr id="19" name="Picture 18">
            <a:extLst>
              <a:ext uri="{FF2B5EF4-FFF2-40B4-BE49-F238E27FC236}">
                <a16:creationId xmlns:a16="http://schemas.microsoft.com/office/drawing/2014/main" id="{AB16232B-0B9E-4181-9875-979978D39B96}"/>
              </a:ext>
            </a:extLst>
          </p:cNvPr>
          <p:cNvPicPr>
            <a:picLocks noChangeAspect="1"/>
          </p:cNvPicPr>
          <p:nvPr/>
        </p:nvPicPr>
        <p:blipFill>
          <a:blip r:embed="rId7"/>
          <a:stretch>
            <a:fillRect/>
          </a:stretch>
        </p:blipFill>
        <p:spPr>
          <a:xfrm>
            <a:off x="4572000" y="683718"/>
            <a:ext cx="1588377" cy="959547"/>
          </a:xfrm>
          <a:prstGeom prst="rect">
            <a:avLst/>
          </a:prstGeom>
        </p:spPr>
      </p:pic>
      <p:sp>
        <p:nvSpPr>
          <p:cNvPr id="20" name="Rectangle 19">
            <a:extLst>
              <a:ext uri="{FF2B5EF4-FFF2-40B4-BE49-F238E27FC236}">
                <a16:creationId xmlns:a16="http://schemas.microsoft.com/office/drawing/2014/main" id="{98539D8B-DA6D-4041-9D20-BE9D5966A5AA}"/>
              </a:ext>
            </a:extLst>
          </p:cNvPr>
          <p:cNvSpPr/>
          <p:nvPr/>
        </p:nvSpPr>
        <p:spPr>
          <a:xfrm>
            <a:off x="4478418" y="1711835"/>
            <a:ext cx="1789272" cy="184666"/>
          </a:xfrm>
          <a:prstGeom prst="rect">
            <a:avLst/>
          </a:prstGeom>
        </p:spPr>
        <p:txBody>
          <a:bodyPr wrap="none">
            <a:spAutoFit/>
          </a:bodyPr>
          <a:lstStyle/>
          <a:p>
            <a:pPr algn="ctr"/>
            <a:r>
              <a:rPr lang="en-GB" sz="600" dirty="0">
                <a:solidFill>
                  <a:prstClr val="black"/>
                </a:solidFill>
                <a:latin typeface="XCCW Joined 10a" panose="03050602040000000000" pitchFamily="66" charset="0"/>
              </a:rPr>
              <a:t>Railway Bridge at Argenteuil 1873</a:t>
            </a:r>
            <a:endParaRPr lang="en-GB" sz="600" dirty="0"/>
          </a:p>
        </p:txBody>
      </p:sp>
      <p:sp>
        <p:nvSpPr>
          <p:cNvPr id="21" name="Rectangle 20">
            <a:extLst>
              <a:ext uri="{FF2B5EF4-FFF2-40B4-BE49-F238E27FC236}">
                <a16:creationId xmlns:a16="http://schemas.microsoft.com/office/drawing/2014/main" id="{EE08B70A-91B0-4EAE-AAD9-72AE96E63EDF}"/>
              </a:ext>
            </a:extLst>
          </p:cNvPr>
          <p:cNvSpPr/>
          <p:nvPr/>
        </p:nvSpPr>
        <p:spPr>
          <a:xfrm>
            <a:off x="2875079" y="1705055"/>
            <a:ext cx="1720343" cy="276999"/>
          </a:xfrm>
          <a:prstGeom prst="rect">
            <a:avLst/>
          </a:prstGeom>
        </p:spPr>
        <p:txBody>
          <a:bodyPr wrap="none">
            <a:spAutoFit/>
          </a:bodyPr>
          <a:lstStyle/>
          <a:p>
            <a:pPr algn="ctr"/>
            <a:r>
              <a:rPr lang="en-GB" sz="600" i="1" dirty="0">
                <a:solidFill>
                  <a:srgbClr val="202122"/>
                </a:solidFill>
                <a:latin typeface="XCCW Joined 10a" panose="03050602040000000000" pitchFamily="66" charset="0"/>
              </a:rPr>
              <a:t>Arrival of the Normandy Train, </a:t>
            </a:r>
          </a:p>
          <a:p>
            <a:pPr algn="ctr"/>
            <a:r>
              <a:rPr lang="en-GB" sz="600" i="1" dirty="0">
                <a:solidFill>
                  <a:srgbClr val="202122"/>
                </a:solidFill>
                <a:latin typeface="XCCW Joined 10a" panose="03050602040000000000" pitchFamily="66" charset="0"/>
              </a:rPr>
              <a:t>Gare Saint-Lazare</a:t>
            </a:r>
            <a:r>
              <a:rPr lang="en-GB" sz="600" dirty="0">
                <a:solidFill>
                  <a:srgbClr val="202122"/>
                </a:solidFill>
                <a:latin typeface="XCCW Joined 10a" panose="03050602040000000000" pitchFamily="66" charset="0"/>
              </a:rPr>
              <a:t>, 1877</a:t>
            </a:r>
            <a:endParaRPr lang="en-GB" sz="600" dirty="0">
              <a:latin typeface="XCCW Joined 10a" panose="03050602040000000000" pitchFamily="66" charset="0"/>
            </a:endParaRPr>
          </a:p>
        </p:txBody>
      </p:sp>
      <p:sp>
        <p:nvSpPr>
          <p:cNvPr id="22" name="TextBox 21">
            <a:extLst>
              <a:ext uri="{FF2B5EF4-FFF2-40B4-BE49-F238E27FC236}">
                <a16:creationId xmlns:a16="http://schemas.microsoft.com/office/drawing/2014/main" id="{220773DD-9701-482D-86F6-A80E78688454}"/>
              </a:ext>
            </a:extLst>
          </p:cNvPr>
          <p:cNvSpPr txBox="1"/>
          <p:nvPr/>
        </p:nvSpPr>
        <p:spPr>
          <a:xfrm>
            <a:off x="1208807" y="333983"/>
            <a:ext cx="6405514" cy="338554"/>
          </a:xfrm>
          <a:prstGeom prst="rect">
            <a:avLst/>
          </a:prstGeom>
          <a:noFill/>
        </p:spPr>
        <p:txBody>
          <a:bodyPr wrap="square" rtlCol="0">
            <a:spAutoFit/>
          </a:bodyPr>
          <a:lstStyle/>
          <a:p>
            <a:r>
              <a:rPr lang="en-GB" sz="1600" dirty="0">
                <a:solidFill>
                  <a:srgbClr val="7030A0"/>
                </a:solidFill>
                <a:latin typeface="XCCW Joined 10a" panose="03050602040000000000" pitchFamily="66" charset="0"/>
              </a:rPr>
              <a:t>Art Knowledge Organiser- Painting</a:t>
            </a:r>
          </a:p>
        </p:txBody>
      </p:sp>
      <p:sp>
        <p:nvSpPr>
          <p:cNvPr id="23" name="TextBox 22">
            <a:extLst>
              <a:ext uri="{FF2B5EF4-FFF2-40B4-BE49-F238E27FC236}">
                <a16:creationId xmlns:a16="http://schemas.microsoft.com/office/drawing/2014/main" id="{85470B76-050A-46A0-BD15-7FB71824DF49}"/>
              </a:ext>
            </a:extLst>
          </p:cNvPr>
          <p:cNvSpPr txBox="1"/>
          <p:nvPr/>
        </p:nvSpPr>
        <p:spPr>
          <a:xfrm>
            <a:off x="6267690" y="457994"/>
            <a:ext cx="2370684" cy="3624069"/>
          </a:xfrm>
          <a:prstGeom prst="rect">
            <a:avLst/>
          </a:prstGeom>
          <a:noFill/>
        </p:spPr>
        <p:txBody>
          <a:bodyPr wrap="square" rtlCol="0">
            <a:spAutoFit/>
          </a:bodyPr>
          <a:lstStyle/>
          <a:p>
            <a:r>
              <a:rPr lang="en-GB" b="1" dirty="0">
                <a:solidFill>
                  <a:srgbClr val="7030A0"/>
                </a:solidFill>
                <a:latin typeface="XCCW Joined 10a" panose="03050602040000000000" pitchFamily="66" charset="0"/>
              </a:rPr>
              <a:t>Glossary</a:t>
            </a:r>
          </a:p>
          <a:p>
            <a:endParaRPr lang="en-GB" sz="1200" b="1" dirty="0">
              <a:latin typeface="XCCW Joined 10a" panose="03050602040000000000" pitchFamily="66" charset="0"/>
            </a:endParaRPr>
          </a:p>
          <a:p>
            <a:r>
              <a:rPr lang="en-GB" sz="1050" b="1" dirty="0">
                <a:latin typeface="XCCW Joined 10a" panose="03050602040000000000" pitchFamily="66" charset="0"/>
              </a:rPr>
              <a:t>Dab- </a:t>
            </a:r>
            <a:r>
              <a:rPr lang="en-GB" sz="1050" dirty="0">
                <a:latin typeface="XCCW Joined 10a" panose="03050602040000000000" pitchFamily="66" charset="0"/>
              </a:rPr>
              <a:t>To lightly press.</a:t>
            </a:r>
          </a:p>
          <a:p>
            <a:endParaRPr lang="en-GB" sz="1050" b="1" dirty="0">
              <a:latin typeface="XCCW Joined 10a" panose="03050602040000000000" pitchFamily="66" charset="0"/>
            </a:endParaRPr>
          </a:p>
          <a:p>
            <a:r>
              <a:rPr lang="en-GB" sz="1050" b="1" dirty="0">
                <a:latin typeface="XCCW Joined 10a" panose="03050602040000000000" pitchFamily="66" charset="0"/>
              </a:rPr>
              <a:t>Edit- </a:t>
            </a:r>
            <a:r>
              <a:rPr lang="en-GB" sz="1050" dirty="0">
                <a:latin typeface="XCCW Joined 10a" panose="03050602040000000000" pitchFamily="66" charset="0"/>
              </a:rPr>
              <a:t>To change something.</a:t>
            </a:r>
          </a:p>
          <a:p>
            <a:endParaRPr lang="en-GB" sz="1050" b="1" dirty="0">
              <a:latin typeface="XCCW Joined 10a" panose="03050602040000000000" pitchFamily="66" charset="0"/>
            </a:endParaRPr>
          </a:p>
          <a:p>
            <a:r>
              <a:rPr lang="en-GB" sz="1050" b="1" dirty="0">
                <a:latin typeface="XCCW Joined 10a" panose="03050602040000000000" pitchFamily="66" charset="0"/>
              </a:rPr>
              <a:t>Impasto</a:t>
            </a:r>
            <a:r>
              <a:rPr lang="en-GB" sz="1050" dirty="0">
                <a:latin typeface="XCCW Joined 10a" panose="03050602040000000000" pitchFamily="66" charset="0"/>
              </a:rPr>
              <a:t>- A painting technique where thick dabs of paint are built up on the page.</a:t>
            </a:r>
          </a:p>
          <a:p>
            <a:endParaRPr lang="en-GB" sz="1050" dirty="0">
              <a:latin typeface="XCCW Joined 10a" panose="03050602040000000000" pitchFamily="66" charset="0"/>
            </a:endParaRPr>
          </a:p>
          <a:p>
            <a:r>
              <a:rPr lang="en-GB" sz="1050" b="1" dirty="0">
                <a:latin typeface="XCCW Joined 10a" panose="03050602040000000000" pitchFamily="66" charset="0"/>
              </a:rPr>
              <a:t>Impressionism- </a:t>
            </a:r>
            <a:r>
              <a:rPr lang="en-GB" sz="1050" dirty="0">
                <a:latin typeface="XCCW Joined 10a" panose="03050602040000000000" pitchFamily="66" charset="0"/>
              </a:rPr>
              <a:t>An art movement made popular in France.</a:t>
            </a:r>
          </a:p>
          <a:p>
            <a:endParaRPr lang="en-GB" sz="1050" b="1" dirty="0">
              <a:latin typeface="XCCW Joined 10a" panose="03050602040000000000" pitchFamily="66" charset="0"/>
            </a:endParaRPr>
          </a:p>
          <a:p>
            <a:r>
              <a:rPr lang="en-GB" sz="1050" b="1" dirty="0">
                <a:latin typeface="XCCW Joined 10a" panose="03050602040000000000" pitchFamily="66" charset="0"/>
              </a:rPr>
              <a:t>Plein air- </a:t>
            </a:r>
            <a:r>
              <a:rPr lang="en-GB" sz="1050" dirty="0">
                <a:latin typeface="XCCW Joined 10a" panose="03050602040000000000" pitchFamily="66" charset="0"/>
              </a:rPr>
              <a:t>The act of painting outdoors.</a:t>
            </a:r>
          </a:p>
          <a:p>
            <a:endParaRPr lang="en-GB" sz="1050" dirty="0">
              <a:latin typeface="XCCW Joined 10a" panose="03050602040000000000" pitchFamily="66" charset="0"/>
            </a:endParaRPr>
          </a:p>
          <a:p>
            <a:r>
              <a:rPr lang="en-GB" sz="1050" b="1" dirty="0">
                <a:latin typeface="XCCW Joined 10a" panose="03050602040000000000" pitchFamily="66" charset="0"/>
              </a:rPr>
              <a:t>Software</a:t>
            </a:r>
            <a:r>
              <a:rPr lang="en-GB" sz="1050" dirty="0">
                <a:latin typeface="XCCW Joined 10a" panose="03050602040000000000" pitchFamily="66" charset="0"/>
              </a:rPr>
              <a:t>- A computer program </a:t>
            </a:r>
          </a:p>
        </p:txBody>
      </p:sp>
      <p:pic>
        <p:nvPicPr>
          <p:cNvPr id="28" name="Picture 27">
            <a:extLst>
              <a:ext uri="{FF2B5EF4-FFF2-40B4-BE49-F238E27FC236}">
                <a16:creationId xmlns:a16="http://schemas.microsoft.com/office/drawing/2014/main" id="{16AB43D8-C99F-42B7-8D09-FAB6E566788C}"/>
              </a:ext>
            </a:extLst>
          </p:cNvPr>
          <p:cNvPicPr>
            <a:picLocks noChangeAspect="1"/>
          </p:cNvPicPr>
          <p:nvPr/>
        </p:nvPicPr>
        <p:blipFill>
          <a:blip r:embed="rId8"/>
          <a:stretch>
            <a:fillRect/>
          </a:stretch>
        </p:blipFill>
        <p:spPr>
          <a:xfrm>
            <a:off x="6461108" y="4129713"/>
            <a:ext cx="1545990" cy="831786"/>
          </a:xfrm>
          <a:prstGeom prst="rect">
            <a:avLst/>
          </a:prstGeom>
        </p:spPr>
      </p:pic>
      <p:sp>
        <p:nvSpPr>
          <p:cNvPr id="29" name="Rectangle 28">
            <a:extLst>
              <a:ext uri="{FF2B5EF4-FFF2-40B4-BE49-F238E27FC236}">
                <a16:creationId xmlns:a16="http://schemas.microsoft.com/office/drawing/2014/main" id="{7AAB0674-0AFB-4AAC-BA9F-27F665D841E3}"/>
              </a:ext>
            </a:extLst>
          </p:cNvPr>
          <p:cNvSpPr/>
          <p:nvPr/>
        </p:nvSpPr>
        <p:spPr>
          <a:xfrm>
            <a:off x="6097518" y="4961499"/>
            <a:ext cx="2603423" cy="1446550"/>
          </a:xfrm>
          <a:prstGeom prst="rect">
            <a:avLst/>
          </a:prstGeom>
        </p:spPr>
        <p:txBody>
          <a:bodyPr wrap="square">
            <a:spAutoFit/>
          </a:bodyPr>
          <a:lstStyle/>
          <a:p>
            <a:r>
              <a:rPr lang="en-GB" sz="1100" dirty="0">
                <a:latin typeface="XCCW Joined 10a" panose="03050602040000000000" pitchFamily="66" charset="0"/>
              </a:rPr>
              <a:t>Photos can be uploaded onto </a:t>
            </a:r>
            <a:r>
              <a:rPr lang="en-GB" sz="1100" b="1" dirty="0">
                <a:latin typeface="XCCW Joined 10a" panose="03050602040000000000" pitchFamily="66" charset="0"/>
              </a:rPr>
              <a:t>editing</a:t>
            </a:r>
            <a:r>
              <a:rPr lang="en-GB" sz="1100" dirty="0">
                <a:latin typeface="XCCW Joined 10a" panose="03050602040000000000" pitchFamily="66" charset="0"/>
              </a:rPr>
              <a:t> </a:t>
            </a:r>
            <a:r>
              <a:rPr lang="en-GB" sz="1100" b="1" dirty="0">
                <a:latin typeface="XCCW Joined 10a" panose="03050602040000000000" pitchFamily="66" charset="0"/>
              </a:rPr>
              <a:t>software</a:t>
            </a:r>
            <a:r>
              <a:rPr lang="en-GB" sz="1100" dirty="0">
                <a:latin typeface="XCCW Joined 10a" panose="03050602040000000000" pitchFamily="66" charset="0"/>
              </a:rPr>
              <a:t> and used as a template to draw onto.</a:t>
            </a:r>
          </a:p>
          <a:p>
            <a:r>
              <a:rPr lang="en-GB" sz="1100" dirty="0">
                <a:latin typeface="XCCW Joined 10a" panose="03050602040000000000" pitchFamily="66" charset="0"/>
              </a:rPr>
              <a:t>The colour, size of brush and level of water can be changed to create a digital impressionist image.</a:t>
            </a:r>
          </a:p>
        </p:txBody>
      </p:sp>
      <p:pic>
        <p:nvPicPr>
          <p:cNvPr id="4" name="Picture 3">
            <a:extLst>
              <a:ext uri="{FF2B5EF4-FFF2-40B4-BE49-F238E27FC236}">
                <a16:creationId xmlns:a16="http://schemas.microsoft.com/office/drawing/2014/main" id="{5D57FFB7-2530-41B5-B329-15905C0B07A9}"/>
              </a:ext>
            </a:extLst>
          </p:cNvPr>
          <p:cNvPicPr>
            <a:picLocks noChangeAspect="1"/>
          </p:cNvPicPr>
          <p:nvPr/>
        </p:nvPicPr>
        <p:blipFill>
          <a:blip r:embed="rId9"/>
          <a:stretch>
            <a:fillRect/>
          </a:stretch>
        </p:blipFill>
        <p:spPr>
          <a:xfrm>
            <a:off x="1693324" y="707256"/>
            <a:ext cx="1214438" cy="942975"/>
          </a:xfrm>
          <a:prstGeom prst="rect">
            <a:avLst/>
          </a:prstGeom>
        </p:spPr>
      </p:pic>
      <p:sp>
        <p:nvSpPr>
          <p:cNvPr id="5" name="TextBox 4">
            <a:extLst>
              <a:ext uri="{FF2B5EF4-FFF2-40B4-BE49-F238E27FC236}">
                <a16:creationId xmlns:a16="http://schemas.microsoft.com/office/drawing/2014/main" id="{808D97A8-CDE0-41EF-908F-CA719B0D59C7}"/>
              </a:ext>
            </a:extLst>
          </p:cNvPr>
          <p:cNvSpPr txBox="1"/>
          <p:nvPr/>
        </p:nvSpPr>
        <p:spPr>
          <a:xfrm>
            <a:off x="1693324" y="1684950"/>
            <a:ext cx="1181755" cy="276999"/>
          </a:xfrm>
          <a:prstGeom prst="rect">
            <a:avLst/>
          </a:prstGeom>
          <a:noFill/>
        </p:spPr>
        <p:txBody>
          <a:bodyPr wrap="square" rtlCol="0">
            <a:spAutoFit/>
          </a:bodyPr>
          <a:lstStyle/>
          <a:p>
            <a:pPr algn="ctr"/>
            <a:r>
              <a:rPr lang="en-GB" sz="600" dirty="0">
                <a:latin typeface="XCCW Joined 10a" panose="03050602040000000000" pitchFamily="66" charset="0"/>
              </a:rPr>
              <a:t>Impression Sunrise 1872</a:t>
            </a:r>
          </a:p>
        </p:txBody>
      </p:sp>
    </p:spTree>
    <p:extLst>
      <p:ext uri="{BB962C8B-B14F-4D97-AF65-F5344CB8AC3E}">
        <p14:creationId xmlns:p14="http://schemas.microsoft.com/office/powerpoint/2010/main" val="2237729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082385E536C4BBAD8E53215F6C958" ma:contentTypeVersion="16" ma:contentTypeDescription="Create a new document." ma:contentTypeScope="" ma:versionID="e629aedb26c0bdc50998f9dc435be638">
  <xsd:schema xmlns:xsd="http://www.w3.org/2001/XMLSchema" xmlns:xs="http://www.w3.org/2001/XMLSchema" xmlns:p="http://schemas.microsoft.com/office/2006/metadata/properties" xmlns:ns2="351459db-3b75-47df-a6df-554e6210169d" xmlns:ns3="73522962-7b55-4b97-82cf-24e7999e46ad" targetNamespace="http://schemas.microsoft.com/office/2006/metadata/properties" ma:root="true" ma:fieldsID="7fb0a9ac5de3e1e5dea0d2c6694aecdd" ns2:_="" ns3:_="">
    <xsd:import namespace="351459db-3b75-47df-a6df-554e6210169d"/>
    <xsd:import namespace="73522962-7b55-4b97-82cf-24e7999e4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459db-3b75-47df-a6df-554e62101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e434f0-ed9b-42bd-875f-ac81a6495ea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522962-7b55-4b97-82cf-24e7999e46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ac06bbf-12f0-473c-bb7f-affa5d5ad483}" ma:internalName="TaxCatchAll" ma:showField="CatchAllData" ma:web="73522962-7b55-4b97-82cf-24e7999e4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1459db-3b75-47df-a6df-554e6210169d">
      <Terms xmlns="http://schemas.microsoft.com/office/infopath/2007/PartnerControls"/>
    </lcf76f155ced4ddcb4097134ff3c332f>
    <TaxCatchAll xmlns="73522962-7b55-4b97-82cf-24e7999e46ad" xsi:nil="true"/>
  </documentManagement>
</p:properties>
</file>

<file path=customXml/itemProps1.xml><?xml version="1.0" encoding="utf-8"?>
<ds:datastoreItem xmlns:ds="http://schemas.openxmlformats.org/officeDocument/2006/customXml" ds:itemID="{EDD9CBE5-3C6B-40BE-A0DA-918024FAFA95}"/>
</file>

<file path=customXml/itemProps2.xml><?xml version="1.0" encoding="utf-8"?>
<ds:datastoreItem xmlns:ds="http://schemas.openxmlformats.org/officeDocument/2006/customXml" ds:itemID="{1447ABBF-2B9E-4FE8-B5A5-4686BB9241F3}"/>
</file>

<file path=customXml/itemProps3.xml><?xml version="1.0" encoding="utf-8"?>
<ds:datastoreItem xmlns:ds="http://schemas.openxmlformats.org/officeDocument/2006/customXml" ds:itemID="{E3F4DA07-7AB6-4FFE-81FD-A6BD648D5A40}"/>
</file>

<file path=docProps/app.xml><?xml version="1.0" encoding="utf-8"?>
<Properties xmlns="http://schemas.openxmlformats.org/officeDocument/2006/extended-properties" xmlns:vt="http://schemas.openxmlformats.org/officeDocument/2006/docPropsVTypes">
  <Template>Office Theme</Template>
  <TotalTime>11946</TotalTime>
  <Words>293</Words>
  <Application>Microsoft Office PowerPoint</Application>
  <PresentationFormat>On-screen Show (4:3)</PresentationFormat>
  <Paragraphs>24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XCCW Joined 10a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Carlisle</dc:creator>
  <cp:lastModifiedBy>Pam Carlisle</cp:lastModifiedBy>
  <cp:revision>85</cp:revision>
  <cp:lastPrinted>2021-11-04T17:16:57Z</cp:lastPrinted>
  <dcterms:created xsi:type="dcterms:W3CDTF">2021-02-17T09:49:38Z</dcterms:created>
  <dcterms:modified xsi:type="dcterms:W3CDTF">2022-07-26T10:49:12Z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0x010100165082385E536C4BBAD8E53215F6C958</vt:lpwstr>
  </property>
</Properties>
</file>