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83" r:id="rId2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Twinkl" panose="020B0604020202020204" charset="0"/>
      <p:regular r:id="rId8"/>
      <p:bold r:id="rId9"/>
    </p:embeddedFont>
    <p:embeddedFont>
      <p:font typeface="XCCW Joined 10a" panose="03050602040000000000" pitchFamily="66" charset="0"/>
      <p:regular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ztm0FjPfxCFRr77muVQ0nJPk+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5D5A"/>
    <a:srgbClr val="3BA08E"/>
    <a:srgbClr val="F8B100"/>
    <a:srgbClr val="5D9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80" d="100"/>
          <a:sy n="80" d="100"/>
        </p:scale>
        <p:origin x="904" y="4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3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font" Target="fonts/font2.fntdata"/><Relationship Id="rId36" Type="http://schemas.openxmlformats.org/officeDocument/2006/relationships/customXml" Target="../customXml/item2.xml"/><Relationship Id="rId10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30" Type="http://customschemas.google.com/relationships/presentationmetadata" Target="metadata"/><Relationship Id="rId35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/resources/us-history-history-social-studies-fourth-grade-usa/key-historical-events-us-history-history-social-studies-fourth-grade-usa/native-americans-key-historical-events-us-history-history-social-studies-fourth-grade-us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/resources/us-history-history-social-studies-fourth-grade-usa/key-historical-events-us-history-history-social-studies-fourth-grade-usa/native-americans-key-historical-events-us-history-history-social-studies-fourth-grade-us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>
                <a:latin typeface="Twinkl" pitchFamily="2" charset="0"/>
                <a:ea typeface="Twinkl" pitchFamily="2" charset="0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Google Shape;99;p7">
            <a:hlinkClick r:id="rId2"/>
            <a:extLst>
              <a:ext uri="{FF2B5EF4-FFF2-40B4-BE49-F238E27FC236}">
                <a16:creationId xmlns:a16="http://schemas.microsoft.com/office/drawing/2014/main" id="{EABCB64D-2B3E-4397-B8E6-9BC7923C2A04}"/>
              </a:ext>
            </a:extLst>
          </p:cNvPr>
          <p:cNvSpPr/>
          <p:nvPr userDrawn="1"/>
        </p:nvSpPr>
        <p:spPr>
          <a:xfrm>
            <a:off x="8392601" y="6651266"/>
            <a:ext cx="887047" cy="2366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28DB8A1-17A5-4B68-8E35-D0A16A8F03E5}"/>
              </a:ext>
            </a:extLst>
          </p:cNvPr>
          <p:cNvSpPr/>
          <p:nvPr userDrawn="1"/>
        </p:nvSpPr>
        <p:spPr>
          <a:xfrm>
            <a:off x="593889" y="381787"/>
            <a:ext cx="7899662" cy="609442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Box">
  <p:cSld name="Title Slide with Bo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/>
          <p:nvPr/>
        </p:nvSpPr>
        <p:spPr>
          <a:xfrm>
            <a:off x="457198" y="438151"/>
            <a:ext cx="8220075" cy="5957887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 w="25400" cap="rnd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5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19" name="Google Shape;1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2497" y="5734211"/>
            <a:ext cx="576495" cy="58071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99;p7">
            <a:hlinkClick r:id="rId3"/>
            <a:extLst>
              <a:ext uri="{FF2B5EF4-FFF2-40B4-BE49-F238E27FC236}">
                <a16:creationId xmlns:a16="http://schemas.microsoft.com/office/drawing/2014/main" id="{98AB45D5-EA58-49E0-B44E-F7C4DB675508}"/>
              </a:ext>
            </a:extLst>
          </p:cNvPr>
          <p:cNvSpPr/>
          <p:nvPr userDrawn="1"/>
        </p:nvSpPr>
        <p:spPr>
          <a:xfrm>
            <a:off x="8392601" y="6651266"/>
            <a:ext cx="887047" cy="236600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99;p7">
            <a:hlinkClick r:id="rId3"/>
            <a:extLst>
              <a:ext uri="{FF2B5EF4-FFF2-40B4-BE49-F238E27FC236}">
                <a16:creationId xmlns:a16="http://schemas.microsoft.com/office/drawing/2014/main" id="{6F67625D-0883-4C85-8690-1BA25D430C60}"/>
              </a:ext>
            </a:extLst>
          </p:cNvPr>
          <p:cNvSpPr/>
          <p:nvPr userDrawn="1"/>
        </p:nvSpPr>
        <p:spPr>
          <a:xfrm>
            <a:off x="7837335" y="5816379"/>
            <a:ext cx="887047" cy="498551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B00B88-D96B-4733-A7E2-977FB5D848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Google Shape;10;p1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ctr" anchorCtr="1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>
            <a:noFill/>
          </a:ln>
        </p:spPr>
        <p:txBody>
          <a:bodyPr spcFirstLastPara="1" wrap="square" lIns="252000" tIns="252000" rIns="252000" bIns="252000" anchor="t" anchorCtr="0">
            <a:norm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9B3718-5082-47C1-A484-F038ED029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39" y="1269495"/>
            <a:ext cx="1106175" cy="15601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F5B101-4FF5-4501-8DC4-B032E299A2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974" t="-297" r="5101" b="4422"/>
          <a:stretch/>
        </p:blipFill>
        <p:spPr>
          <a:xfrm>
            <a:off x="3300278" y="1195864"/>
            <a:ext cx="1206365" cy="16400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0CDB25-7225-4A50-8F4B-25BA388A47E3}"/>
              </a:ext>
            </a:extLst>
          </p:cNvPr>
          <p:cNvSpPr txBox="1"/>
          <p:nvPr/>
        </p:nvSpPr>
        <p:spPr>
          <a:xfrm>
            <a:off x="1011611" y="478287"/>
            <a:ext cx="6141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7030A0"/>
                </a:solidFill>
                <a:latin typeface="XCCW Joined 10a" panose="03050602040000000000" pitchFamily="66" charset="0"/>
              </a:rPr>
              <a:t>Art </a:t>
            </a:r>
            <a:r>
              <a:rPr lang="en-GB" sz="1600">
                <a:solidFill>
                  <a:srgbClr val="7030A0"/>
                </a:solidFill>
                <a:latin typeface="XCCW Joined 10a" panose="03050602040000000000" pitchFamily="66" charset="0"/>
              </a:rPr>
              <a:t>Knowledge organiser</a:t>
            </a:r>
          </a:p>
          <a:p>
            <a:pPr algn="ctr"/>
            <a:r>
              <a:rPr lang="en-GB" sz="1600">
                <a:solidFill>
                  <a:srgbClr val="7030A0"/>
                </a:solidFill>
                <a:latin typeface="XCCW Joined 10a" panose="03050602040000000000" pitchFamily="66" charset="0"/>
              </a:rPr>
              <a:t>Native </a:t>
            </a:r>
            <a:r>
              <a:rPr lang="en-GB" sz="1600" dirty="0">
                <a:solidFill>
                  <a:srgbClr val="7030A0"/>
                </a:solidFill>
                <a:latin typeface="XCCW Joined 10a" panose="03050602040000000000" pitchFamily="66" charset="0"/>
              </a:rPr>
              <a:t>American art and Cross stitch.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2322DB-E63C-471C-ACCB-4B98E7258B75}"/>
              </a:ext>
            </a:extLst>
          </p:cNvPr>
          <p:cNvSpPr txBox="1"/>
          <p:nvPr/>
        </p:nvSpPr>
        <p:spPr>
          <a:xfrm>
            <a:off x="6202869" y="1031324"/>
            <a:ext cx="227655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  <a:latin typeface="XCCW Joined 10a" panose="03050602040000000000" pitchFamily="66" charset="0"/>
              </a:rPr>
              <a:t>Glossary</a:t>
            </a:r>
          </a:p>
          <a:p>
            <a:endParaRPr lang="en-GB" sz="1200" dirty="0">
              <a:solidFill>
                <a:schemeClr val="tx1"/>
              </a:solidFill>
              <a:latin typeface="XCCW Joined 10a" panose="03050602040000000000" pitchFamily="66" charset="0"/>
            </a:endParaRPr>
          </a:p>
          <a:p>
            <a:r>
              <a:rPr lang="en-GB" sz="1200" b="1" dirty="0" err="1">
                <a:solidFill>
                  <a:schemeClr val="tx1"/>
                </a:solidFill>
                <a:latin typeface="XCCW Joined 10a" panose="03050602040000000000" pitchFamily="66" charset="0"/>
              </a:rPr>
              <a:t>Binca</a:t>
            </a:r>
            <a:r>
              <a:rPr lang="en-GB" sz="1200" b="1" dirty="0">
                <a:solidFill>
                  <a:schemeClr val="tx1"/>
                </a:solidFill>
                <a:latin typeface="XCCW Joined 10a" panose="03050602040000000000" pitchFamily="66" charset="0"/>
              </a:rPr>
              <a:t>- </a:t>
            </a:r>
            <a:r>
              <a:rPr lang="en-GB" sz="1200" dirty="0">
                <a:solidFill>
                  <a:schemeClr val="tx1"/>
                </a:solidFill>
                <a:latin typeface="XCCW Joined 10a" panose="03050602040000000000" pitchFamily="66" charset="0"/>
              </a:rPr>
              <a:t>A stiff fabric with large holes used for cross stitch.</a:t>
            </a:r>
          </a:p>
          <a:p>
            <a:endParaRPr lang="en-GB" sz="1200" b="1" dirty="0">
              <a:solidFill>
                <a:schemeClr val="tx1"/>
              </a:solidFill>
              <a:latin typeface="XCCW Joined 10a" panose="03050602040000000000" pitchFamily="66" charset="0"/>
            </a:endParaRPr>
          </a:p>
          <a:p>
            <a:r>
              <a:rPr lang="en-GB" sz="1200" b="1" dirty="0">
                <a:solidFill>
                  <a:schemeClr val="tx1"/>
                </a:solidFill>
                <a:latin typeface="XCCW Joined 10a" panose="03050602040000000000" pitchFamily="66" charset="0"/>
              </a:rPr>
              <a:t>Craft</a:t>
            </a:r>
            <a:r>
              <a:rPr lang="en-GB" sz="1200" dirty="0">
                <a:solidFill>
                  <a:schemeClr val="tx1"/>
                </a:solidFill>
                <a:latin typeface="XCCW Joined 10a" panose="03050602040000000000" pitchFamily="66" charset="0"/>
              </a:rPr>
              <a:t>- A skill that requires knowledge of how to make something by hand.</a:t>
            </a:r>
          </a:p>
          <a:p>
            <a:endParaRPr lang="en-GB" sz="1200" dirty="0">
              <a:solidFill>
                <a:schemeClr val="tx1"/>
              </a:solidFill>
              <a:latin typeface="XCCW Joined 10a" panose="03050602040000000000" pitchFamily="66" charset="0"/>
            </a:endParaRPr>
          </a:p>
          <a:p>
            <a:r>
              <a:rPr lang="en-GB" sz="1200" b="1" dirty="0">
                <a:solidFill>
                  <a:schemeClr val="tx1"/>
                </a:solidFill>
                <a:latin typeface="XCCW Joined 10a" panose="03050602040000000000" pitchFamily="66" charset="0"/>
              </a:rPr>
              <a:t>Cross stitch- </a:t>
            </a:r>
            <a:r>
              <a:rPr lang="en-GB" sz="1200" dirty="0">
                <a:solidFill>
                  <a:schemeClr val="tx1"/>
                </a:solidFill>
                <a:latin typeface="XCCW Joined 10a" panose="03050602040000000000" pitchFamily="66" charset="0"/>
              </a:rPr>
              <a:t>A type of craft that uses stitches to create a pattern</a:t>
            </a:r>
          </a:p>
          <a:p>
            <a:endParaRPr lang="en-GB" sz="1200" dirty="0">
              <a:solidFill>
                <a:schemeClr val="tx1"/>
              </a:solidFill>
              <a:latin typeface="XCCW Joined 10a" panose="03050602040000000000" pitchFamily="66" charset="0"/>
            </a:endParaRPr>
          </a:p>
          <a:p>
            <a:r>
              <a:rPr lang="en-GB" sz="1200" b="1" dirty="0">
                <a:solidFill>
                  <a:schemeClr val="tx1"/>
                </a:solidFill>
                <a:latin typeface="XCCW Joined 10a" panose="03050602040000000000" pitchFamily="66" charset="0"/>
              </a:rPr>
              <a:t>Geometric</a:t>
            </a:r>
            <a:r>
              <a:rPr lang="en-GB" sz="1200" dirty="0">
                <a:solidFill>
                  <a:schemeClr val="tx1"/>
                </a:solidFill>
                <a:latin typeface="XCCW Joined 10a" panose="03050602040000000000" pitchFamily="66" charset="0"/>
              </a:rPr>
              <a:t>- A 2 dimensional shape</a:t>
            </a:r>
          </a:p>
          <a:p>
            <a:endParaRPr lang="en-GB" sz="1200" dirty="0">
              <a:solidFill>
                <a:schemeClr val="tx1"/>
              </a:solidFill>
              <a:latin typeface="XCCW Joined 10a" panose="03050602040000000000" pitchFamily="66" charset="0"/>
            </a:endParaRPr>
          </a:p>
          <a:p>
            <a:r>
              <a:rPr lang="en-GB" sz="1200" b="1" dirty="0">
                <a:solidFill>
                  <a:schemeClr val="tx1"/>
                </a:solidFill>
                <a:latin typeface="XCCW Joined 10a" panose="03050602040000000000" pitchFamily="66" charset="0"/>
              </a:rPr>
              <a:t>Stitch- </a:t>
            </a:r>
            <a:r>
              <a:rPr lang="en-GB" sz="1200" dirty="0">
                <a:solidFill>
                  <a:schemeClr val="tx1"/>
                </a:solidFill>
                <a:latin typeface="XCCW Joined 10a" panose="03050602040000000000" pitchFamily="66" charset="0"/>
              </a:rPr>
              <a:t>Loops of thread that join fabric or create a pattern.</a:t>
            </a:r>
          </a:p>
          <a:p>
            <a:endParaRPr lang="en-GB" sz="1200" dirty="0">
              <a:solidFill>
                <a:schemeClr val="tx1"/>
              </a:solidFill>
              <a:latin typeface="XCCW Joined 10a" panose="03050602040000000000" pitchFamily="66" charset="0"/>
            </a:endParaRPr>
          </a:p>
          <a:p>
            <a:r>
              <a:rPr lang="en-GB" sz="1200" b="1" dirty="0">
                <a:solidFill>
                  <a:schemeClr val="tx1"/>
                </a:solidFill>
                <a:latin typeface="XCCW Joined 10a" panose="03050602040000000000" pitchFamily="66" charset="0"/>
              </a:rPr>
              <a:t>Thread</a:t>
            </a:r>
            <a:r>
              <a:rPr lang="en-GB" sz="1200" dirty="0">
                <a:solidFill>
                  <a:schemeClr val="tx1"/>
                </a:solidFill>
                <a:latin typeface="XCCW Joined 10a" panose="03050602040000000000" pitchFamily="66" charset="0"/>
              </a:rPr>
              <a:t>- Strands of fibre used for sewing.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EAEC49-2D09-40DE-9357-1BF67F92C62E}"/>
              </a:ext>
            </a:extLst>
          </p:cNvPr>
          <p:cNvSpPr/>
          <p:nvPr/>
        </p:nvSpPr>
        <p:spPr>
          <a:xfrm>
            <a:off x="520415" y="2873343"/>
            <a:ext cx="5706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en-US" sz="1200" kern="1200" dirty="0">
                <a:solidFill>
                  <a:srgbClr val="1C1C1C"/>
                </a:solidFill>
                <a:latin typeface="XCCW Joined 10a" panose="03050602040000000000" pitchFamily="66" charset="0"/>
                <a:ea typeface="+mn-ea"/>
                <a:cs typeface="+mn-cs"/>
              </a:rPr>
              <a:t>Traditional Native American </a:t>
            </a:r>
            <a:r>
              <a:rPr lang="en-GB" altLang="en-US" sz="1200" b="1" kern="1200" dirty="0">
                <a:solidFill>
                  <a:srgbClr val="1C1C1C"/>
                </a:solidFill>
                <a:latin typeface="XCCW Joined 10a" panose="03050602040000000000" pitchFamily="66" charset="0"/>
                <a:ea typeface="+mn-ea"/>
                <a:cs typeface="+mn-cs"/>
              </a:rPr>
              <a:t>crafts</a:t>
            </a:r>
            <a:r>
              <a:rPr lang="en-GB" altLang="en-US" sz="1200" kern="1200" dirty="0">
                <a:solidFill>
                  <a:srgbClr val="1C1C1C"/>
                </a:solidFill>
                <a:latin typeface="XCCW Joined 10a" panose="03050602040000000000" pitchFamily="66" charset="0"/>
                <a:ea typeface="+mn-ea"/>
                <a:cs typeface="+mn-cs"/>
              </a:rPr>
              <a:t> include woven baskets, </a:t>
            </a:r>
            <a:r>
              <a:rPr lang="en-GB" altLang="en-US" sz="1200" b="1" kern="1200" dirty="0">
                <a:solidFill>
                  <a:srgbClr val="1C1C1C"/>
                </a:solidFill>
                <a:latin typeface="XCCW Joined 10a" panose="03050602040000000000" pitchFamily="66" charset="0"/>
                <a:ea typeface="+mn-ea"/>
                <a:cs typeface="+mn-cs"/>
              </a:rPr>
              <a:t>cross stitched </a:t>
            </a:r>
            <a:r>
              <a:rPr lang="en-GB" altLang="en-US" sz="1200" kern="1200" dirty="0">
                <a:solidFill>
                  <a:srgbClr val="1C1C1C"/>
                </a:solidFill>
                <a:latin typeface="XCCW Joined 10a" panose="03050602040000000000" pitchFamily="66" charset="0"/>
                <a:ea typeface="+mn-ea"/>
                <a:cs typeface="+mn-cs"/>
              </a:rPr>
              <a:t>blankets, slippers, clothing and  bowls.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GB" altLang="en-US" sz="1200" kern="1200" dirty="0">
                <a:solidFill>
                  <a:srgbClr val="1C1C1C"/>
                </a:solidFill>
                <a:latin typeface="XCCW Joined 10a" panose="03050602040000000000" pitchFamily="66" charset="0"/>
                <a:ea typeface="+mn-ea"/>
                <a:cs typeface="+mn-cs"/>
              </a:rPr>
              <a:t>Black, red, yellow, orange and blue are popular colours as are </a:t>
            </a:r>
            <a:r>
              <a:rPr lang="en-GB" altLang="en-US" sz="1200" b="1" kern="1200" dirty="0">
                <a:solidFill>
                  <a:srgbClr val="1C1C1C"/>
                </a:solidFill>
                <a:latin typeface="XCCW Joined 10a" panose="03050602040000000000" pitchFamily="66" charset="0"/>
                <a:ea typeface="+mn-ea"/>
                <a:cs typeface="+mn-cs"/>
              </a:rPr>
              <a:t>geometric</a:t>
            </a:r>
            <a:r>
              <a:rPr lang="en-GB" altLang="en-US" sz="1200" kern="1200" dirty="0">
                <a:solidFill>
                  <a:srgbClr val="1C1C1C"/>
                </a:solidFill>
                <a:latin typeface="XCCW Joined 10a" panose="03050602040000000000" pitchFamily="66" charset="0"/>
                <a:ea typeface="+mn-ea"/>
                <a:cs typeface="+mn-cs"/>
              </a:rPr>
              <a:t> shapes and animals.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CD3BB3-7B41-4DA4-B596-4023824D50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27" t="2288" r="46808" b="44918"/>
          <a:stretch/>
        </p:blipFill>
        <p:spPr>
          <a:xfrm>
            <a:off x="1965311" y="1780442"/>
            <a:ext cx="1265679" cy="10180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FF32EB6-FDAC-48DD-8FAF-4D89EC27ABD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85" t="61167" r="43315" b="3793"/>
          <a:stretch/>
        </p:blipFill>
        <p:spPr>
          <a:xfrm>
            <a:off x="4572000" y="1709530"/>
            <a:ext cx="1515891" cy="108900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7D83B21-141C-4AB6-9BEE-01C22E2222CF}"/>
              </a:ext>
            </a:extLst>
          </p:cNvPr>
          <p:cNvGrpSpPr/>
          <p:nvPr/>
        </p:nvGrpSpPr>
        <p:grpSpPr>
          <a:xfrm>
            <a:off x="938527" y="4267068"/>
            <a:ext cx="3143838" cy="2242679"/>
            <a:chOff x="721152" y="3795728"/>
            <a:chExt cx="3143838" cy="2242679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8A0D5493-8557-468D-A0F7-52039E40B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79" t="31116" r="43048" b="19730"/>
            <a:stretch>
              <a:fillRect/>
            </a:stretch>
          </p:blipFill>
          <p:spPr bwMode="auto">
            <a:xfrm>
              <a:off x="721152" y="3795728"/>
              <a:ext cx="1859774" cy="1417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3">
              <a:extLst>
                <a:ext uri="{FF2B5EF4-FFF2-40B4-BE49-F238E27FC236}">
                  <a16:creationId xmlns:a16="http://schemas.microsoft.com/office/drawing/2014/main" id="{4C472746-BE40-4BB1-98A7-72F0DBA6BD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0926" y="3914749"/>
              <a:ext cx="1284064" cy="2123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anose="020B0604020202020204" charset="0"/>
                  <a:cs typeface="Twinkl" panose="020B060402020202020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anose="020B0604020202020204" charset="0"/>
                  <a:cs typeface="Twinkl" panose="020B060402020202020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cs typeface="Twinkl" panose="020B060402020202020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cs typeface="Twinkl" panose="020B060402020202020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cs typeface="Twinkl" panose="020B060402020202020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cs typeface="Twinkl" panose="020B060402020202020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cs typeface="Twinkl" panose="020B060402020202020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cs typeface="Twinkl" panose="020B060402020202020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anose="020B0604020202020204" charset="0"/>
                  <a:cs typeface="Twinkl" panose="020B060402020202020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chemeClr val="tx1"/>
                  </a:solidFill>
                  <a:latin typeface="XCCW Joined 10a" panose="03050602040000000000" pitchFamily="66" charset="0"/>
                </a:rPr>
                <a:t>Running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200" dirty="0">
                <a:solidFill>
                  <a:schemeClr val="tx1"/>
                </a:solidFill>
                <a:latin typeface="XCCW Joined 10a" panose="03050602040000000000" pitchFamily="66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chemeClr val="tx1"/>
                  </a:solidFill>
                  <a:latin typeface="XCCW Joined 10a" panose="03050602040000000000" pitchFamily="66" charset="0"/>
                </a:rPr>
                <a:t>Half cross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200" dirty="0">
                <a:solidFill>
                  <a:schemeClr val="tx1"/>
                </a:solidFill>
                <a:latin typeface="XCCW Joined 10a" panose="03050602040000000000" pitchFamily="66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200" dirty="0">
                <a:solidFill>
                  <a:schemeClr val="tx1"/>
                </a:solidFill>
                <a:latin typeface="XCCW Joined 10a" panose="03050602040000000000" pitchFamily="66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chemeClr val="tx1"/>
                  </a:solidFill>
                  <a:latin typeface="XCCW Joined 10a" panose="03050602040000000000" pitchFamily="66" charset="0"/>
                </a:rPr>
                <a:t>Cross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200" dirty="0">
                <a:solidFill>
                  <a:schemeClr val="tx1"/>
                </a:solidFill>
                <a:latin typeface="XCCW Joined 10a" panose="03050602040000000000" pitchFamily="66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200" dirty="0">
                <a:solidFill>
                  <a:schemeClr val="tx1"/>
                </a:solidFill>
                <a:latin typeface="XCCW Joined 10a" panose="03050602040000000000" pitchFamily="66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chemeClr val="tx1"/>
                  </a:solidFill>
                  <a:latin typeface="XCCW Joined 10a" panose="03050602040000000000" pitchFamily="66" charset="0"/>
                </a:rPr>
                <a:t>Arrowhead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GB" altLang="en-US" sz="1200" dirty="0">
                <a:solidFill>
                  <a:schemeClr val="tx1"/>
                </a:solidFill>
                <a:latin typeface="XCCW Joined 10a" panose="03050602040000000000" pitchFamily="66" charset="0"/>
              </a:endParaRP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chemeClr val="tx1"/>
                  </a:solidFill>
                  <a:latin typeface="XCCW Joined 10a" panose="03050602040000000000" pitchFamily="66" charset="0"/>
                </a:rPr>
                <a:t>Herringbone</a:t>
              </a:r>
            </a:p>
          </p:txBody>
        </p:sp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id="{72F8B906-60B6-4247-8047-90A1C7C28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525" y="5110461"/>
              <a:ext cx="1768401" cy="662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48DB626-B516-4554-8620-E99F7F7BB12A}"/>
              </a:ext>
            </a:extLst>
          </p:cNvPr>
          <p:cNvSpPr txBox="1"/>
          <p:nvPr/>
        </p:nvSpPr>
        <p:spPr>
          <a:xfrm>
            <a:off x="1029900" y="3911080"/>
            <a:ext cx="2316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>
                <a:latin typeface="XCCW Joined 10a" panose="03050602040000000000" pitchFamily="66" charset="0"/>
              </a:rPr>
              <a:t>Types of stitch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B717D14-8D8B-4EAE-9A6F-CCAB1C9E48F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9381" t="38041" r="9775" b="31391"/>
          <a:stretch/>
        </p:blipFill>
        <p:spPr>
          <a:xfrm>
            <a:off x="1029900" y="6076383"/>
            <a:ext cx="1768401" cy="42921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D10C3C65-F250-43CE-AA2C-8B5245FC95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9444" y="4128774"/>
            <a:ext cx="1522237" cy="153336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F4C3C5F0-5FF8-4A6A-992C-7AF323E38722}"/>
              </a:ext>
            </a:extLst>
          </p:cNvPr>
          <p:cNvSpPr txBox="1"/>
          <p:nvPr/>
        </p:nvSpPr>
        <p:spPr>
          <a:xfrm>
            <a:off x="4353553" y="5826676"/>
            <a:ext cx="1992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XCCW Joined 10a" panose="03050602040000000000" pitchFamily="66" charset="0"/>
              </a:rPr>
              <a:t>Patterns can be marked out on squared paper.</a:t>
            </a:r>
          </a:p>
        </p:txBody>
      </p:sp>
    </p:spTree>
    <p:extLst>
      <p:ext uri="{BB962C8B-B14F-4D97-AF65-F5344CB8AC3E}">
        <p14:creationId xmlns:p14="http://schemas.microsoft.com/office/powerpoint/2010/main" val="952031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rgbClr val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-5 Standard PowerPoint.potx" id="{6D4CF2F1-C173-4754-8F62-6F5D76E15E4E}" vid="{0A6D8679-08A5-42B3-8B21-A1A688B794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5082385E536C4BBAD8E53215F6C958" ma:contentTypeVersion="16" ma:contentTypeDescription="Create a new document." ma:contentTypeScope="" ma:versionID="e629aedb26c0bdc50998f9dc435be638">
  <xsd:schema xmlns:xsd="http://www.w3.org/2001/XMLSchema" xmlns:xs="http://www.w3.org/2001/XMLSchema" xmlns:p="http://schemas.microsoft.com/office/2006/metadata/properties" xmlns:ns2="351459db-3b75-47df-a6df-554e6210169d" xmlns:ns3="73522962-7b55-4b97-82cf-24e7999e46ad" targetNamespace="http://schemas.microsoft.com/office/2006/metadata/properties" ma:root="true" ma:fieldsID="7fb0a9ac5de3e1e5dea0d2c6694aecdd" ns2:_="" ns3:_="">
    <xsd:import namespace="351459db-3b75-47df-a6df-554e6210169d"/>
    <xsd:import namespace="73522962-7b55-4b97-82cf-24e7999e46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1459db-3b75-47df-a6df-554e621016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de434f0-ed9b-42bd-875f-ac81a6495e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522962-7b55-4b97-82cf-24e7999e46a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ac06bbf-12f0-473c-bb7f-affa5d5ad483}" ma:internalName="TaxCatchAll" ma:showField="CatchAllData" ma:web="73522962-7b55-4b97-82cf-24e7999e46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1459db-3b75-47df-a6df-554e6210169d">
      <Terms xmlns="http://schemas.microsoft.com/office/infopath/2007/PartnerControls"/>
    </lcf76f155ced4ddcb4097134ff3c332f>
    <TaxCatchAll xmlns="73522962-7b55-4b97-82cf-24e7999e46ad" xsi:nil="true"/>
  </documentManagement>
</p:properties>
</file>

<file path=customXml/itemProps1.xml><?xml version="1.0" encoding="utf-8"?>
<ds:datastoreItem xmlns:ds="http://schemas.openxmlformats.org/officeDocument/2006/customXml" ds:itemID="{3BB91335-78CD-4546-B4CB-195516FE8C2E}"/>
</file>

<file path=customXml/itemProps2.xml><?xml version="1.0" encoding="utf-8"?>
<ds:datastoreItem xmlns:ds="http://schemas.openxmlformats.org/officeDocument/2006/customXml" ds:itemID="{F92CCE77-C85B-495F-A002-12C1B7D28787}"/>
</file>

<file path=customXml/itemProps3.xml><?xml version="1.0" encoding="utf-8"?>
<ds:datastoreItem xmlns:ds="http://schemas.openxmlformats.org/officeDocument/2006/customXml" ds:itemID="{7E6F5C2A-605D-41A8-B187-8C734666776F}"/>
</file>

<file path=docProps/app.xml><?xml version="1.0" encoding="utf-8"?>
<Properties xmlns="http://schemas.openxmlformats.org/officeDocument/2006/extended-properties" xmlns:vt="http://schemas.openxmlformats.org/officeDocument/2006/docPropsVTypes">
  <Template>3-5 Standard PowerPoint (3)</Template>
  <TotalTime>160</TotalTime>
  <Words>130</Words>
  <Application>Microsoft Office PowerPoint</Application>
  <PresentationFormat>On-screen Show (4:3)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XCCW Joined 10a</vt:lpstr>
      <vt:lpstr>Twinkl</vt:lpstr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Złotkowska</dc:creator>
  <cp:lastModifiedBy>Pam Carlisle</cp:lastModifiedBy>
  <cp:revision>12</cp:revision>
  <dcterms:created xsi:type="dcterms:W3CDTF">2021-09-02T10:31:19Z</dcterms:created>
  <dcterms:modified xsi:type="dcterms:W3CDTF">2023-07-24T16:14:15Z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0x010100165082385E536C4BBAD8E53215F6C958</vt:lpwstr>
  </property>
</Properties>
</file>