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316" r:id="rId2"/>
  </p:sldIdLst>
  <p:sldSz cx="9144000" cy="6858000" type="screen4x3"/>
  <p:notesSz cx="6797675" cy="9926638"/>
  <p:embeddedFontLst>
    <p:embeddedFont>
      <p:font typeface="MS PGothic" panose="020B0600070205080204" pitchFamily="34" charset="-128"/>
      <p:regular r:id="rId5"/>
    </p:embeddedFont>
    <p:embeddedFont>
      <p:font typeface="BPreplay" panose="02000503000000020004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Sassoon Infant Md" panose="02000603050000020003" charset="0"/>
      <p:regular r:id="rId14"/>
    </p:embeddedFont>
    <p:embeddedFont>
      <p:font typeface="Sassoon Infant Rg" panose="02000503030000020003" charset="0"/>
      <p:regular r:id="rId15"/>
      <p:bold r:id="rId16"/>
    </p:embeddedFont>
    <p:embeddedFont>
      <p:font typeface="XCCW Joined 10a" panose="03050602040000000000" pitchFamily="66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AF6066"/>
    <a:srgbClr val="FFF9E7"/>
    <a:srgbClr val="EDC394"/>
    <a:srgbClr val="A8B293"/>
    <a:srgbClr val="80C1EB"/>
    <a:srgbClr val="ACDDFC"/>
    <a:srgbClr val="21A6F9"/>
    <a:srgbClr val="2898A8"/>
    <a:srgbClr val="FEF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671" autoAdjust="0"/>
  </p:normalViewPr>
  <p:slideViewPr>
    <p:cSldViewPr snapToGrid="0" showGuides="1">
      <p:cViewPr varScale="1">
        <p:scale>
          <a:sx n="63" d="100"/>
          <a:sy n="63" d="100"/>
        </p:scale>
        <p:origin x="1284" y="64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21" Type="http://schemas.openxmlformats.org/officeDocument/2006/relationships/tableStyles" Target="tableStyles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24" Type="http://schemas.openxmlformats.org/officeDocument/2006/relationships/customXml" Target="../customXml/item3.xml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3" Type="http://schemas.openxmlformats.org/officeDocument/2006/relationships/customXml" Target="../customXml/item2.xml"/><Relationship Id="rId10" Type="http://schemas.openxmlformats.org/officeDocument/2006/relationships/font" Target="fonts/font6.fntdata"/><Relationship Id="rId19" Type="http://schemas.openxmlformats.org/officeDocument/2006/relationships/viewProps" Target="viewProps.xml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25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32896" y="2078266"/>
            <a:ext cx="6068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Preplay" panose="02000503000000020004" pitchFamily="50" charset="0"/>
              </a:rPr>
              <a:t>Please create your title slide, main slides and end slide backgrounds in </a:t>
            </a:r>
            <a:r>
              <a:rPr lang="en-GB" sz="2400" b="1" dirty="0">
                <a:latin typeface="BPreplay" panose="02000503000000020004" pitchFamily="50" charset="0"/>
              </a:rPr>
              <a:t>Photoshop</a:t>
            </a:r>
            <a:r>
              <a:rPr lang="en-GB" sz="2400" dirty="0">
                <a:latin typeface="BPreplay" panose="02000503000000020004" pitchFamily="50" charset="0"/>
              </a:rPr>
              <a:t> using the </a:t>
            </a:r>
            <a:r>
              <a:rPr lang="en-GB" sz="2400" b="1" dirty="0">
                <a:latin typeface="BPreplay" panose="02000503000000020004" pitchFamily="50" charset="0"/>
              </a:rPr>
              <a:t>PowerPoint Actions</a:t>
            </a:r>
            <a:r>
              <a:rPr lang="en-GB" sz="2400" b="0" baseline="0" dirty="0">
                <a:latin typeface="BPreplay" panose="02000503000000020004" pitchFamily="50" charset="0"/>
              </a:rPr>
              <a:t> (Z:\#Action Templates\#Actions\PowerPoint)</a:t>
            </a:r>
            <a:endParaRPr lang="en-GB" sz="2400" dirty="0">
              <a:latin typeface="BPreplay" panose="02000503000000020004" pitchFamily="50" charset="0"/>
            </a:endParaRPr>
          </a:p>
          <a:p>
            <a:pPr algn="ctr"/>
            <a:endParaRPr lang="en-GB" sz="2400" dirty="0">
              <a:latin typeface="BPreplay" panose="02000503000000020004" pitchFamily="50" charset="0"/>
            </a:endParaRPr>
          </a:p>
          <a:p>
            <a:pPr algn="ctr"/>
            <a:r>
              <a:rPr lang="en-GB" sz="2400" dirty="0">
                <a:latin typeface="BPreplay" panose="02000503000000020004" pitchFamily="50" charset="0"/>
              </a:rPr>
              <a:t>Add your backgrounds to the appropriate </a:t>
            </a:r>
            <a:r>
              <a:rPr lang="en-GB" sz="2400" b="1" dirty="0">
                <a:latin typeface="BPreplay" panose="02000503000000020004" pitchFamily="50" charset="0"/>
              </a:rPr>
              <a:t>Master Slides</a:t>
            </a:r>
            <a:r>
              <a:rPr lang="en-GB" sz="2400" dirty="0">
                <a:latin typeface="BPreplay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1513946"/>
            <a:ext cx="3295652" cy="4882092"/>
          </a:xfrm>
          <a:prstGeom prst="roundRect">
            <a:avLst>
              <a:gd name="adj" fmla="val 1874"/>
            </a:avLst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752850" y="4616560"/>
            <a:ext cx="2275417" cy="14667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752850" y="3066910"/>
            <a:ext cx="2275417" cy="1460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52850" y="1513945"/>
            <a:ext cx="2275417" cy="14634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6119282" y="4616560"/>
            <a:ext cx="2275417" cy="14667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119282" y="3066910"/>
            <a:ext cx="2275417" cy="14601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119282" y="1513945"/>
            <a:ext cx="2275417" cy="14634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8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1532896" y="2078266"/>
            <a:ext cx="6068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Preplay" panose="02000503000000020004" pitchFamily="50" charset="0"/>
              </a:rPr>
              <a:t>Please create your title slide, main slides and end slide backgrounds in </a:t>
            </a:r>
            <a:r>
              <a:rPr lang="en-GB" sz="2400" b="1" dirty="0">
                <a:latin typeface="BPreplay" panose="02000503000000020004" pitchFamily="50" charset="0"/>
              </a:rPr>
              <a:t>Photoshop</a:t>
            </a:r>
            <a:r>
              <a:rPr lang="en-GB" sz="2400" dirty="0">
                <a:latin typeface="BPreplay" panose="02000503000000020004" pitchFamily="50" charset="0"/>
              </a:rPr>
              <a:t> using the </a:t>
            </a:r>
            <a:r>
              <a:rPr lang="en-GB" sz="2400" b="1" dirty="0">
                <a:latin typeface="BPreplay" panose="02000503000000020004" pitchFamily="50" charset="0"/>
              </a:rPr>
              <a:t>PowerPoint Actions</a:t>
            </a:r>
            <a:r>
              <a:rPr lang="en-GB" sz="2400" b="0" baseline="0" dirty="0">
                <a:latin typeface="BPreplay" panose="02000503000000020004" pitchFamily="50" charset="0"/>
              </a:rPr>
              <a:t> (Z:\#Action Templates\#Actions\PowerPoint)</a:t>
            </a:r>
            <a:endParaRPr lang="en-GB" sz="2400" dirty="0">
              <a:latin typeface="BPreplay" panose="02000503000000020004" pitchFamily="50" charset="0"/>
            </a:endParaRPr>
          </a:p>
          <a:p>
            <a:pPr algn="ctr"/>
            <a:endParaRPr lang="en-GB" sz="2400" dirty="0">
              <a:latin typeface="BPreplay" panose="02000503000000020004" pitchFamily="50" charset="0"/>
            </a:endParaRPr>
          </a:p>
          <a:p>
            <a:pPr algn="ctr"/>
            <a:r>
              <a:rPr lang="en-GB" sz="2400" dirty="0">
                <a:latin typeface="BPreplay" panose="02000503000000020004" pitchFamily="50" charset="0"/>
              </a:rPr>
              <a:t>Add your backgrounds to the appropriate </a:t>
            </a:r>
            <a:r>
              <a:rPr lang="en-GB" sz="2400" b="1" dirty="0">
                <a:latin typeface="BPreplay" panose="02000503000000020004" pitchFamily="50" charset="0"/>
              </a:rPr>
              <a:t>Master Slides</a:t>
            </a:r>
            <a:r>
              <a:rPr lang="en-GB" sz="2400" dirty="0">
                <a:latin typeface="BPreplay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13945"/>
            <a:ext cx="8220075" cy="4882093"/>
          </a:xfrm>
          <a:prstGeom prst="roundRect">
            <a:avLst>
              <a:gd name="adj" fmla="val 1874"/>
            </a:avLst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650" y="1513944"/>
            <a:ext cx="7632700" cy="4578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002736" y="1721798"/>
            <a:ext cx="4189074" cy="4163173"/>
            <a:chOff x="4002736" y="1701428"/>
            <a:chExt cx="4189074" cy="4163173"/>
          </a:xfrm>
        </p:grpSpPr>
        <p:sp>
          <p:nvSpPr>
            <p:cNvPr id="9" name="Oval 8"/>
            <p:cNvSpPr/>
            <p:nvPr userDrawn="1"/>
          </p:nvSpPr>
          <p:spPr bwMode="auto">
            <a:xfrm>
              <a:off x="4002736" y="1735515"/>
              <a:ext cx="1998662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  <p:sp>
          <p:nvSpPr>
            <p:cNvPr id="11" name="Oval 10"/>
            <p:cNvSpPr/>
            <p:nvPr userDrawn="1"/>
          </p:nvSpPr>
          <p:spPr bwMode="auto">
            <a:xfrm>
              <a:off x="6193147" y="1701428"/>
              <a:ext cx="1998663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  <p:sp>
          <p:nvSpPr>
            <p:cNvPr id="12" name="Oval 11"/>
            <p:cNvSpPr/>
            <p:nvPr userDrawn="1"/>
          </p:nvSpPr>
          <p:spPr bwMode="auto">
            <a:xfrm>
              <a:off x="6193147" y="3860054"/>
              <a:ext cx="1997075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  <p:sp>
          <p:nvSpPr>
            <p:cNvPr id="13" name="Oval 12"/>
            <p:cNvSpPr/>
            <p:nvPr userDrawn="1"/>
          </p:nvSpPr>
          <p:spPr bwMode="auto">
            <a:xfrm>
              <a:off x="4002736" y="3865939"/>
              <a:ext cx="1998663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tx1"/>
                  </a:solidFill>
                </a:rPr>
                <a:t>Insert text or illustrations here.</a:t>
              </a:r>
            </a:p>
          </p:txBody>
        </p:sp>
      </p:grpSp>
      <p:sp>
        <p:nvSpPr>
          <p:cNvPr id="14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755650" y="1513944"/>
            <a:ext cx="3048958" cy="457888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or illustrations here.</a:t>
            </a:r>
          </a:p>
        </p:txBody>
      </p:sp>
    </p:spTree>
    <p:extLst>
      <p:ext uri="{BB962C8B-B14F-4D97-AF65-F5344CB8AC3E}">
        <p14:creationId xmlns:p14="http://schemas.microsoft.com/office/powerpoint/2010/main" val="26875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60233" y="1513945"/>
            <a:ext cx="3691606" cy="45788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50885" y="1513945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750885" y="2678233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50885" y="3842521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50885" y="5006809"/>
            <a:ext cx="3821115" cy="1086016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8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895600" y="1513944"/>
            <a:ext cx="5492750" cy="2879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4481513"/>
            <a:ext cx="7632700" cy="16113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55650" y="1513944"/>
            <a:ext cx="2036763" cy="2879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6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55650" y="1513945"/>
            <a:ext cx="2852738" cy="4578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683001" y="4614279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683001" y="1519198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683001" y="3066739"/>
            <a:ext cx="4705350" cy="14785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612104" y="1513946"/>
            <a:ext cx="3776245" cy="28158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55650" y="4418013"/>
            <a:ext cx="7632700" cy="167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55650" y="1513945"/>
            <a:ext cx="1835150" cy="28158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683877" y="1513945"/>
            <a:ext cx="1835150" cy="28158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</a:t>
            </a:r>
            <a:r>
              <a:rPr lang="en-GB" baseline="0" dirty="0">
                <a:solidFill>
                  <a:schemeClr val="tx1"/>
                </a:solidFill>
              </a:rPr>
              <a:t> text or illustrations here.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8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8" y="1503759"/>
            <a:ext cx="8220075" cy="94694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03238" y="2481263"/>
            <a:ext cx="8137525" cy="2587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</a:t>
            </a:r>
            <a:r>
              <a:rPr lang="en-GB" baseline="0" dirty="0">
                <a:solidFill>
                  <a:schemeClr val="tx1"/>
                </a:solidFill>
              </a:rPr>
              <a:t> here.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1962" y="5099446"/>
            <a:ext cx="8220075" cy="94694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40360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760416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19" name="Rounded Rectangle 18"/>
          <p:cNvSpPr/>
          <p:nvPr userDrawn="1"/>
        </p:nvSpPr>
        <p:spPr>
          <a:xfrm>
            <a:off x="3337553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20" name="Rounded Rectangle 19"/>
          <p:cNvSpPr/>
          <p:nvPr userDrawn="1"/>
        </p:nvSpPr>
        <p:spPr>
          <a:xfrm>
            <a:off x="5914690" y="4340225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755650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3332787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909924" y="2494138"/>
            <a:ext cx="246889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Insert text or illustrations here.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8" y="1500011"/>
            <a:ext cx="8220075" cy="96731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11149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1" r:id="rId4"/>
    <p:sldLayoutId id="2147483667" r:id="rId5"/>
    <p:sldLayoutId id="2147483668" r:id="rId6"/>
    <p:sldLayoutId id="2147483669" r:id="rId7"/>
    <p:sldLayoutId id="2147483670" r:id="rId8"/>
    <p:sldLayoutId id="2147483673" r:id="rId9"/>
    <p:sldLayoutId id="2147483674" r:id="rId10"/>
    <p:sldLayoutId id="2147483663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D535D3-E323-4A6F-A2EE-C819DD5C0A80}"/>
              </a:ext>
            </a:extLst>
          </p:cNvPr>
          <p:cNvSpPr/>
          <p:nvPr/>
        </p:nvSpPr>
        <p:spPr>
          <a:xfrm>
            <a:off x="493201" y="2243152"/>
            <a:ext cx="6134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dirty="0">
                <a:latin typeface="XCCW Joined 10a" panose="03050602040000000000" pitchFamily="66" charset="0"/>
                <a:ea typeface="ＭＳ Ｐゴシック" panose="020B0600070205080204" pitchFamily="34" charset="-128"/>
              </a:rPr>
              <a:t>William Morris was born in 1834 and was an influential </a:t>
            </a:r>
            <a:r>
              <a:rPr lang="en-GB" altLang="en-US" sz="1200" b="1" dirty="0">
                <a:latin typeface="XCCW Joined 10a" panose="03050602040000000000" pitchFamily="66" charset="0"/>
                <a:ea typeface="ＭＳ Ｐゴシック" panose="020B0600070205080204" pitchFamily="34" charset="-128"/>
              </a:rPr>
              <a:t>designer</a:t>
            </a:r>
            <a:r>
              <a:rPr lang="en-GB" altLang="en-US" sz="1200" dirty="0">
                <a:latin typeface="XCCW Joined 10a" panose="03050602040000000000" pitchFamily="66" charset="0"/>
                <a:ea typeface="ＭＳ Ｐゴシック" panose="020B0600070205080204" pitchFamily="34" charset="-128"/>
              </a:rPr>
              <a:t> during the Victorian/Industrial era. He designed many products such as  wallpapers, fabrics, furniture and stained glass windows. He is particularly remembered for his </a:t>
            </a:r>
            <a:r>
              <a:rPr lang="en-GB" altLang="en-US" sz="1200" b="1" dirty="0">
                <a:latin typeface="XCCW Joined 10a" panose="03050602040000000000" pitchFamily="66" charset="0"/>
                <a:ea typeface="ＭＳ Ｐゴシック" panose="020B0600070205080204" pitchFamily="34" charset="-128"/>
              </a:rPr>
              <a:t>floral</a:t>
            </a:r>
            <a:r>
              <a:rPr lang="en-GB" altLang="en-US" sz="1200" dirty="0">
                <a:latin typeface="XCCW Joined 10a" panose="03050602040000000000" pitchFamily="66" charset="0"/>
                <a:ea typeface="ＭＳ Ｐゴシック" panose="020B0600070205080204" pitchFamily="34" charset="-128"/>
              </a:rPr>
              <a:t> patterns. </a:t>
            </a:r>
          </a:p>
          <a:p>
            <a:endParaRPr lang="en-GB" altLang="en-US" sz="1200" dirty="0">
              <a:latin typeface="XCCW Joined 10a" panose="03050602040000000000" pitchFamily="66" charset="0"/>
              <a:ea typeface="ＭＳ Ｐゴシック" panose="020B0600070205080204" pitchFamily="34" charset="-128"/>
            </a:endParaRPr>
          </a:p>
          <a:p>
            <a:r>
              <a:rPr lang="en-GB" altLang="en-US" sz="1200" dirty="0">
                <a:latin typeface="XCCW Joined 10a" panose="03050602040000000000" pitchFamily="66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9E644-7B87-43C9-9D03-BD61A08D5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7" t="14019" r="15007" b="15395"/>
          <a:stretch/>
        </p:blipFill>
        <p:spPr>
          <a:xfrm>
            <a:off x="792481" y="1194971"/>
            <a:ext cx="904240" cy="1071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986C7-7517-4C01-B978-E1FAF2D89E8A}"/>
              </a:ext>
            </a:extLst>
          </p:cNvPr>
          <p:cNvSpPr txBox="1"/>
          <p:nvPr/>
        </p:nvSpPr>
        <p:spPr>
          <a:xfrm>
            <a:off x="497840" y="507550"/>
            <a:ext cx="627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XCCW Joined 10a" panose="03050602040000000000" pitchFamily="66" charset="0"/>
              </a:rPr>
              <a:t>Art Knowledge Organiser</a:t>
            </a:r>
          </a:p>
          <a:p>
            <a:r>
              <a:rPr lang="en-GB" dirty="0">
                <a:solidFill>
                  <a:srgbClr val="7030A0"/>
                </a:solidFill>
                <a:latin typeface="XCCW Joined 10a" panose="03050602040000000000" pitchFamily="66" charset="0"/>
              </a:rPr>
              <a:t>William Morris-Printing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1499D-025D-476B-9699-30C59EE2C831}"/>
              </a:ext>
            </a:extLst>
          </p:cNvPr>
          <p:cNvSpPr txBox="1"/>
          <p:nvPr/>
        </p:nvSpPr>
        <p:spPr>
          <a:xfrm>
            <a:off x="6375511" y="548640"/>
            <a:ext cx="242267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7030A0"/>
                </a:solidFill>
                <a:latin typeface="XCCW Joined 10a" panose="03050602040000000000" pitchFamily="66" charset="0"/>
              </a:rPr>
              <a:t>Glossary</a:t>
            </a:r>
          </a:p>
          <a:p>
            <a:r>
              <a:rPr lang="en-GB" sz="1000" b="1" dirty="0">
                <a:solidFill>
                  <a:srgbClr val="1C1C1C"/>
                </a:solidFill>
                <a:latin typeface="XCCW Joined 10a" panose="03050602040000000000" pitchFamily="66" charset="0"/>
              </a:rPr>
              <a:t>Designer</a:t>
            </a:r>
            <a: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  <a:t>- Someone who creates ideas for a final product.</a:t>
            </a:r>
          </a:p>
          <a:p>
            <a:endParaRPr lang="en-GB" sz="1000" dirty="0">
              <a:solidFill>
                <a:srgbClr val="1C1C1C"/>
              </a:solidFill>
              <a:latin typeface="XCCW Joined 10a" panose="03050602040000000000" pitchFamily="66" charset="0"/>
            </a:endParaRPr>
          </a:p>
          <a:p>
            <a:r>
              <a:rPr lang="en-GB" sz="1000" b="1" dirty="0">
                <a:solidFill>
                  <a:srgbClr val="1C1C1C"/>
                </a:solidFill>
                <a:latin typeface="XCCW Joined 10a" panose="03050602040000000000" pitchFamily="66" charset="0"/>
              </a:rPr>
              <a:t>Illustrations</a:t>
            </a:r>
            <a: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  <a:t>- Pictures for books</a:t>
            </a:r>
          </a:p>
          <a:p>
            <a:endParaRPr lang="en-GB" sz="1000" dirty="0">
              <a:solidFill>
                <a:srgbClr val="1C1C1C"/>
              </a:solidFill>
              <a:latin typeface="XCCW Joined 10a" panose="03050602040000000000" pitchFamily="66" charset="0"/>
            </a:endParaRPr>
          </a:p>
          <a:p>
            <a:r>
              <a:rPr lang="en-GB" sz="1000" b="1" dirty="0">
                <a:solidFill>
                  <a:srgbClr val="1C1C1C"/>
                </a:solidFill>
                <a:latin typeface="XCCW Joined 10a" panose="03050602040000000000" pitchFamily="66" charset="0"/>
              </a:rPr>
              <a:t>Floral- </a:t>
            </a:r>
            <a: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  <a:t>A pattern consisting of mainly flowers</a:t>
            </a:r>
            <a:endParaRPr lang="en-GB" sz="1000" b="1" dirty="0">
              <a:solidFill>
                <a:srgbClr val="1C1C1C"/>
              </a:solidFill>
              <a:latin typeface="XCCW Joined 10a" panose="03050602040000000000" pitchFamily="66" charset="0"/>
            </a:endParaRPr>
          </a:p>
          <a:p>
            <a:endParaRPr lang="en-GB" sz="1000" dirty="0">
              <a:solidFill>
                <a:srgbClr val="1C1C1C"/>
              </a:solidFill>
              <a:latin typeface="XCCW Joined 10a" panose="03050602040000000000" pitchFamily="66" charset="0"/>
            </a:endParaRPr>
          </a:p>
          <a:p>
            <a:r>
              <a:rPr lang="en-GB" sz="1000" b="1" dirty="0">
                <a:solidFill>
                  <a:srgbClr val="1C1C1C"/>
                </a:solidFill>
                <a:latin typeface="XCCW Joined 10a" panose="03050602040000000000" pitchFamily="66" charset="0"/>
              </a:rPr>
              <a:t>Printing plate- </a:t>
            </a:r>
            <a: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  <a:t>You apply paint or ink and press this onto the paper.</a:t>
            </a:r>
            <a:b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</a:br>
            <a: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  <a:t>Repeat</a:t>
            </a:r>
          </a:p>
          <a:p>
            <a:endParaRPr lang="en-GB" sz="1000" dirty="0">
              <a:solidFill>
                <a:srgbClr val="1C1C1C"/>
              </a:solidFill>
              <a:latin typeface="XCCW Joined 10a" panose="03050602040000000000" pitchFamily="66" charset="0"/>
            </a:endParaRPr>
          </a:p>
          <a:p>
            <a:r>
              <a:rPr lang="en-GB" sz="1000" b="1" dirty="0">
                <a:solidFill>
                  <a:srgbClr val="1C1C1C"/>
                </a:solidFill>
                <a:latin typeface="XCCW Joined 10a" panose="03050602040000000000" pitchFamily="66" charset="0"/>
              </a:rPr>
              <a:t>Scale- </a:t>
            </a:r>
            <a:r>
              <a:rPr lang="en-GB" sz="1000" dirty="0">
                <a:solidFill>
                  <a:srgbClr val="1C1C1C"/>
                </a:solidFill>
                <a:latin typeface="XCCW Joined 10a" panose="03050602040000000000" pitchFamily="66" charset="0"/>
              </a:rPr>
              <a:t>How big or small the pattern is</a:t>
            </a:r>
            <a:r>
              <a:rPr lang="en-GB" sz="1000" b="1" dirty="0">
                <a:solidFill>
                  <a:srgbClr val="1C1C1C"/>
                </a:solidFill>
                <a:latin typeface="XCCW Joined 10a" panose="03050602040000000000" pitchFamily="66" charset="0"/>
              </a:rPr>
              <a:t>.</a:t>
            </a:r>
          </a:p>
          <a:p>
            <a:endParaRPr lang="en-GB" sz="1200" dirty="0">
              <a:solidFill>
                <a:srgbClr val="1C1C1C"/>
              </a:solidFill>
              <a:latin typeface="XCCW Joined 10a" panose="03050602040000000000" pitchFamily="66" charset="0"/>
            </a:endParaRPr>
          </a:p>
          <a:p>
            <a:endParaRPr lang="en-GB" sz="1200" dirty="0">
              <a:latin typeface="XCCW Joined 10a" panose="03050602040000000000" pitchFamily="66" charset="0"/>
            </a:endParaRPr>
          </a:p>
          <a:p>
            <a:endParaRPr lang="en-GB" sz="1200" dirty="0">
              <a:latin typeface="XCCW Joined 10a" panose="03050602040000000000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26C52E-0949-41E1-85CC-F4DB2828D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550" y="1194971"/>
            <a:ext cx="1317730" cy="1062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38E5A2-4A90-4EC9-B923-D38D38EE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758" y="1187981"/>
            <a:ext cx="1422903" cy="1062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1D04FC-34D6-4D7E-AD86-49E969350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60" y="3200136"/>
            <a:ext cx="985519" cy="7194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E70FA3-10C1-49A8-ACD8-0E9091FEC81A}"/>
              </a:ext>
            </a:extLst>
          </p:cNvPr>
          <p:cNvSpPr/>
          <p:nvPr/>
        </p:nvSpPr>
        <p:spPr>
          <a:xfrm>
            <a:off x="493202" y="3853456"/>
            <a:ext cx="17231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en-US" sz="1200" dirty="0">
                <a:solidFill>
                  <a:srgbClr val="1C1C1C"/>
                </a:solidFill>
                <a:latin typeface="XCCW Joined 10a" panose="03050602040000000000" pitchFamily="66" charset="0"/>
                <a:ea typeface="ＭＳ Ｐゴシック" panose="020B0600070205080204" pitchFamily="34" charset="-128"/>
              </a:rPr>
              <a:t>William Morris wrote many poems during his lifetime. He set up a company called the  Kelmscott Press in the early 1890’s. This company published books which contained beautiful </a:t>
            </a:r>
            <a:r>
              <a:rPr lang="en-GB" altLang="en-US" sz="1200" b="1" dirty="0">
                <a:solidFill>
                  <a:srgbClr val="1C1C1C"/>
                </a:solidFill>
                <a:latin typeface="XCCW Joined 10a" panose="03050602040000000000" pitchFamily="66" charset="0"/>
                <a:ea typeface="ＭＳ Ｐゴシック" panose="020B0600070205080204" pitchFamily="34" charset="-128"/>
              </a:rPr>
              <a:t>illustrations</a:t>
            </a:r>
            <a:r>
              <a:rPr lang="en-GB" altLang="en-US" sz="1200" dirty="0">
                <a:solidFill>
                  <a:srgbClr val="1C1C1C"/>
                </a:solidFill>
                <a:latin typeface="XCCW Joined 10a" panose="03050602040000000000" pitchFamily="66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63760D-AFF1-42EE-A2F0-7C829305AE84}"/>
              </a:ext>
            </a:extLst>
          </p:cNvPr>
          <p:cNvSpPr/>
          <p:nvPr/>
        </p:nvSpPr>
        <p:spPr>
          <a:xfrm>
            <a:off x="2188310" y="3995738"/>
            <a:ext cx="207936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en-US" sz="1200" dirty="0">
                <a:solidFill>
                  <a:srgbClr val="1C1C1C"/>
                </a:solidFill>
                <a:latin typeface="XCCW Joined 10a" panose="03050602040000000000" pitchFamily="66" charset="0"/>
                <a:ea typeface="ＭＳ Ｐゴシック" panose="020B0600070205080204" pitchFamily="34" charset="-128"/>
              </a:rPr>
              <a:t>Morris was a founding member of the Art &amp; Crafts Movement. This group of designers went back to making traditional hand made items rather than machine made goods which had become popular during the industrial revolution.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53C88E-B2EC-4ECF-A718-87440151B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78" y="3011302"/>
            <a:ext cx="970234" cy="970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866CA-4ABB-45B3-842A-238A5E4FF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978" y="3391377"/>
            <a:ext cx="1106007" cy="7373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C7D82D-44FE-4F65-B1AA-442C5BD7CE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28" b="43275"/>
          <a:stretch/>
        </p:blipFill>
        <p:spPr>
          <a:xfrm>
            <a:off x="4173982" y="3390432"/>
            <a:ext cx="1037099" cy="7566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80F17A-61C9-448E-93D0-EC032D9D7F64}"/>
              </a:ext>
            </a:extLst>
          </p:cNvPr>
          <p:cNvSpPr txBox="1"/>
          <p:nvPr/>
        </p:nvSpPr>
        <p:spPr>
          <a:xfrm>
            <a:off x="4173982" y="4074073"/>
            <a:ext cx="2350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XCCW Joined 10a" panose="03050602040000000000" pitchFamily="66" charset="0"/>
              </a:rPr>
              <a:t>Relief prints use a  foam board as a </a:t>
            </a:r>
            <a:r>
              <a:rPr lang="en-GB" sz="1200" b="1" dirty="0">
                <a:latin typeface="XCCW Joined 10a" panose="03050602040000000000" pitchFamily="66" charset="0"/>
              </a:rPr>
              <a:t>printing plate.</a:t>
            </a:r>
            <a:r>
              <a:rPr lang="en-GB" sz="1200" dirty="0">
                <a:latin typeface="XCCW Joined 10a" panose="03050602040000000000" pitchFamily="66" charset="0"/>
              </a:rPr>
              <a:t> You press down where you don’t want the colour to print.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2513EA-FC0F-4714-945E-1E70DC93B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59" t="34106" r="4609" b="32935"/>
          <a:stretch/>
        </p:blipFill>
        <p:spPr>
          <a:xfrm>
            <a:off x="7204226" y="3596590"/>
            <a:ext cx="844689" cy="5600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C7224B-4D32-4FCF-8630-87C1E252D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6045" y="5350722"/>
            <a:ext cx="713029" cy="87637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6F158F-B68E-4307-8720-CA9DCFF45CB7}"/>
              </a:ext>
            </a:extLst>
          </p:cNvPr>
          <p:cNvSpPr txBox="1"/>
          <p:nvPr/>
        </p:nvSpPr>
        <p:spPr>
          <a:xfrm>
            <a:off x="4489561" y="6211727"/>
            <a:ext cx="4161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XCCW Joined 10a" panose="03050602040000000000" pitchFamily="66" charset="0"/>
              </a:rPr>
              <a:t>  Block       Half Drop     Mirror     Half Brick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1870665-D4DE-4CCE-9A7E-A44AE8EDD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372274"/>
            <a:ext cx="736662" cy="8999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D494E2A-A674-4D88-8986-D5BF31455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5839" y="5355381"/>
            <a:ext cx="713029" cy="90218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260CEB3-D613-4B58-96AA-6ECE95D24A61}"/>
              </a:ext>
            </a:extLst>
          </p:cNvPr>
          <p:cNvSpPr txBox="1"/>
          <p:nvPr/>
        </p:nvSpPr>
        <p:spPr>
          <a:xfrm>
            <a:off x="5142700" y="5061175"/>
            <a:ext cx="285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>
                <a:latin typeface="XCCW Joined 10a" panose="03050602040000000000" pitchFamily="66" charset="0"/>
              </a:rPr>
              <a:t>Types of repeat pattern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1D1108-FD18-4807-9A86-09F931A6AA2A}"/>
              </a:ext>
            </a:extLst>
          </p:cNvPr>
          <p:cNvSpPr txBox="1"/>
          <p:nvPr/>
        </p:nvSpPr>
        <p:spPr>
          <a:xfrm>
            <a:off x="6570179" y="4173881"/>
            <a:ext cx="2261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XCCW Joined 10a" panose="03050602040000000000" pitchFamily="66" charset="0"/>
              </a:rPr>
              <a:t>Patternator is an app that can digitally create a range of repeated patterns.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7BF3764-17FD-4896-9802-0169297138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3732" y="5350723"/>
            <a:ext cx="713029" cy="8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4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082385E536C4BBAD8E53215F6C958" ma:contentTypeVersion="16" ma:contentTypeDescription="Create a new document." ma:contentTypeScope="" ma:versionID="e629aedb26c0bdc50998f9dc435be638">
  <xsd:schema xmlns:xsd="http://www.w3.org/2001/XMLSchema" xmlns:xs="http://www.w3.org/2001/XMLSchema" xmlns:p="http://schemas.microsoft.com/office/2006/metadata/properties" xmlns:ns2="351459db-3b75-47df-a6df-554e6210169d" xmlns:ns3="73522962-7b55-4b97-82cf-24e7999e46ad" targetNamespace="http://schemas.microsoft.com/office/2006/metadata/properties" ma:root="true" ma:fieldsID="7fb0a9ac5de3e1e5dea0d2c6694aecdd" ns2:_="" ns3:_="">
    <xsd:import namespace="351459db-3b75-47df-a6df-554e6210169d"/>
    <xsd:import namespace="73522962-7b55-4b97-82cf-24e7999e46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459db-3b75-47df-a6df-554e62101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e434f0-ed9b-42bd-875f-ac81a6495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2962-7b55-4b97-82cf-24e7999e4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ac06bbf-12f0-473c-bb7f-affa5d5ad483}" ma:internalName="TaxCatchAll" ma:showField="CatchAllData" ma:web="73522962-7b55-4b97-82cf-24e7999e46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1459db-3b75-47df-a6df-554e6210169d">
      <Terms xmlns="http://schemas.microsoft.com/office/infopath/2007/PartnerControls"/>
    </lcf76f155ced4ddcb4097134ff3c332f>
    <TaxCatchAll xmlns="73522962-7b55-4b97-82cf-24e7999e46ad" xsi:nil="true"/>
  </documentManagement>
</p:properties>
</file>

<file path=customXml/itemProps1.xml><?xml version="1.0" encoding="utf-8"?>
<ds:datastoreItem xmlns:ds="http://schemas.openxmlformats.org/officeDocument/2006/customXml" ds:itemID="{4E663FF8-8F21-492D-9293-0E459DFCAE67}"/>
</file>

<file path=customXml/itemProps2.xml><?xml version="1.0" encoding="utf-8"?>
<ds:datastoreItem xmlns:ds="http://schemas.openxmlformats.org/officeDocument/2006/customXml" ds:itemID="{CFC66B43-3FDB-4297-B553-7CA4DCC9983E}"/>
</file>

<file path=customXml/itemProps3.xml><?xml version="1.0" encoding="utf-8"?>
<ds:datastoreItem xmlns:ds="http://schemas.openxmlformats.org/officeDocument/2006/customXml" ds:itemID="{CDA5DFE7-5BD4-4688-8C63-84ABD3EF260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5374</TotalTime>
  <Words>215</Words>
  <Application>Microsoft Office PowerPoint</Application>
  <PresentationFormat>On-screen Show (4:3)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BPreplay</vt:lpstr>
      <vt:lpstr>Sassoon Infant Md</vt:lpstr>
      <vt:lpstr>Arial</vt:lpstr>
      <vt:lpstr>MS PGothic</vt:lpstr>
      <vt:lpstr>XCCW Joined 10a</vt:lpstr>
      <vt:lpstr>Sassoon Infant Rg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Pam Carlisle</cp:lastModifiedBy>
  <cp:revision>182</cp:revision>
  <cp:lastPrinted>2018-09-10T10:52:28Z</cp:lastPrinted>
  <dcterms:created xsi:type="dcterms:W3CDTF">2014-10-01T16:09:27Z</dcterms:created>
  <dcterms:modified xsi:type="dcterms:W3CDTF">2022-08-23T13:40:31Z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0x010100165082385E536C4BBAD8E53215F6C958</vt:lpwstr>
  </property>
</Properties>
</file>